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</Types>
</file>

<file path=_rels/.rels><?xml version='1.0' encoding='UTF-8' standalone='no' ?><Relationships xmlns="http://schemas.openxmlformats.org/package/2006/relationships"><Relationship Id="rId3" Type="http://schemas.openxmlformats.org/package/2006/relationships/metadata/core-properties" Target="docProps/core.xml"></Relationship><Relationship Id="rId2" Type="http://schemas.openxmlformats.org/package/2006/relationships/metadata/thumbnail" Target="docProps/thumbnail.jpeg"></Relationship><Relationship Id="rId1" Type="http://schemas.openxmlformats.org/officeDocument/2006/relationships/officeDocument" Target="ppt/presentation.xml"></Relationship><Relationship Id="rId4" Type="http://schemas.openxmlformats.org/officeDocument/2006/relationships/extended-properties" Target="docProps/app.xml"></Relationship><Relationship Id="rId5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1" r:id="rId1"/>
  </p:sldMasterIdLst>
  <p:notesMasterIdLst>
    <p:notesMasterId r:id="rId13"/>
  </p:notesMasterIdLst>
  <p:handoutMasterIdLst>
    <p:handoutMasterId r:id="rId14"/>
  </p:handoutMasterIdLst>
  <p:sldIdLst>
    <p:sldId id="273" r:id="rId2"/>
    <p:sldId id="274" r:id="rId3"/>
    <p:sldId id="275" r:id="rId4"/>
    <p:sldId id="276" r:id="rId5"/>
    <p:sldId id="271" r:id="rId6"/>
    <p:sldId id="266" r:id="rId7"/>
    <p:sldId id="268" r:id="rId8"/>
    <p:sldId id="263" r:id="rId9"/>
    <p:sldId id="267" r:id="rId10"/>
    <p:sldId id="269" r:id="rId11"/>
    <p:sldId id="270" r:id="rId12"/>
  </p:sldIdLst>
  <p:sldSz cx="10080625" cy="7561263"/>
  <p:notesSz cx="6797675" cy="9926638"/>
  <p:defaultTextStyle>
    <a:defPPr>
      <a:defRPr lang="de-DE"/>
    </a:defPPr>
    <a:lvl1pPr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1pPr>
    <a:lvl2pPr marL="533400" indent="-76200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2pPr>
    <a:lvl3pPr marL="1068388" indent="-153988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3pPr>
    <a:lvl4pPr marL="1603375" indent="-231775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4pPr>
    <a:lvl5pPr marL="2138363" indent="-309563" algn="l" defTabSz="10683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D8CC"/>
    <a:srgbClr val="A49E95"/>
    <a:srgbClr val="E3E1D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06" autoAdjust="0"/>
    <p:restoredTop sz="94643" autoAdjust="0"/>
  </p:normalViewPr>
  <p:slideViewPr>
    <p:cSldViewPr showGuides="1">
      <p:cViewPr>
        <p:scale>
          <a:sx n="100" d="100"/>
          <a:sy n="100" d="100"/>
        </p:scale>
        <p:origin x="-72" y="-72"/>
      </p:cViewPr>
      <p:guideLst>
        <p:guide orient="horz" pos="680"/>
        <p:guide orient="horz" pos="1088"/>
        <p:guide orient="horz" pos="4422"/>
        <p:guide orient="horz" pos="4536"/>
        <p:guide pos="4763"/>
        <p:guide pos="6123"/>
        <p:guide pos="227"/>
        <p:guide pos="31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74" d="100"/>
          <a:sy n="74" d="100"/>
        </p:scale>
        <p:origin x="-2172" y="-96"/>
      </p:cViewPr>
      <p:guideLst>
        <p:guide orient="horz" pos="3127"/>
        <p:guide pos="2141"/>
      </p:guideLst>
    </p:cSldViewPr>
  </p:notesViewPr>
  <p:gridSpacing cx="36868100" cy="36868100"/>
</p:viewPr>
</file>

<file path=ppt/_rels/presentation.xml.rels><?xml version='1.0' encoding='UTF-8' standalone='no' ?><Relationships xmlns="http://schemas.openxmlformats.org/package/2006/relationships"><Relationship Id="rId8" Type="http://schemas.openxmlformats.org/officeDocument/2006/relationships/slide" Target="slides/slide7.xml"></Relationship><Relationship Id="rId13" Type="http://schemas.openxmlformats.org/officeDocument/2006/relationships/notesMaster" Target="notesMasters/notesMaster1.xml"></Relationship><Relationship Id="rId18" Type="http://schemas.openxmlformats.org/officeDocument/2006/relationships/tableStyles" Target="tableStyles.xml"></Relationship><Relationship Id="rId3" Type="http://schemas.openxmlformats.org/officeDocument/2006/relationships/slide" Target="slides/slide2.xml"></Relationship><Relationship Id="rId7" Type="http://schemas.openxmlformats.org/officeDocument/2006/relationships/slide" Target="slides/slide6.xml"></Relationship><Relationship Id="rId12" Type="http://schemas.openxmlformats.org/officeDocument/2006/relationships/slide" Target="slides/slide11.xml"></Relationship><Relationship Id="rId17" Type="http://schemas.openxmlformats.org/officeDocument/2006/relationships/theme" Target="theme/theme1.xml"></Relationship><Relationship Id="rId2" Type="http://schemas.openxmlformats.org/officeDocument/2006/relationships/slide" Target="slides/slide1.xml"></Relationship><Relationship Id="rId16" Type="http://schemas.openxmlformats.org/officeDocument/2006/relationships/viewProps" Target="viewProps.xml"></Relationship><Relationship Id="rId1" Type="http://schemas.openxmlformats.org/officeDocument/2006/relationships/slideMaster" Target="slideMasters/slideMaster1.xml"></Relationship><Relationship Id="rId6" Type="http://schemas.openxmlformats.org/officeDocument/2006/relationships/slide" Target="slides/slide5.xml"></Relationship><Relationship Id="rId11" Type="http://schemas.openxmlformats.org/officeDocument/2006/relationships/slide" Target="slides/slide10.xml"></Relationship><Relationship Id="rId5" Type="http://schemas.openxmlformats.org/officeDocument/2006/relationships/slide" Target="slides/slide4.xml"></Relationship><Relationship Id="rId15" Type="http://schemas.openxmlformats.org/officeDocument/2006/relationships/presProps" Target="presProps.xml"></Relationship><Relationship Id="rId10" Type="http://schemas.openxmlformats.org/officeDocument/2006/relationships/slide" Target="slides/slide9.xml"></Relationship><Relationship Id="rId4" Type="http://schemas.openxmlformats.org/officeDocument/2006/relationships/slide" Target="slides/slide3.xml"></Relationship><Relationship Id="rId9" Type="http://schemas.openxmlformats.org/officeDocument/2006/relationships/slide" Target="slides/slide8.xml"></Relationship><Relationship Id="rId14" Type="http://schemas.openxmlformats.org/officeDocument/2006/relationships/handoutMaster" Target="handoutMasters/handoutMaster1.xml"></Relationship><Relationship Id="rId19" Type="http://schemas.openxmlformats.org/officeDocument/2006/relationships/customXml" Target="../customXml/item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52437" y="9428163"/>
            <a:ext cx="5106676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559113" y="9428163"/>
            <a:ext cx="720092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329D2CB-E83F-4387-92C7-0A651075153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98492" y="462744"/>
            <a:ext cx="5400689" cy="405138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dirty="0" smtClean="0"/>
              <a:t>Textmasterformate durch Klicken bearbeiten</a:t>
            </a:r>
          </a:p>
          <a:p>
            <a:pPr lvl="1"/>
            <a:r>
              <a:rPr lang="de-DE" noProof="0" dirty="0" smtClean="0"/>
              <a:t>Zweite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632459" y="9428163"/>
            <a:ext cx="492665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559112" y="9428163"/>
            <a:ext cx="606101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6963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0AD8EEE-1697-4AAA-AAD1-8062E8AEB00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3400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8388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3375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8363" algn="l" defTabSz="106838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084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8901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3718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8536" algn="l" defTabSz="106963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98500" y="461963"/>
            <a:ext cx="5400675" cy="40528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98500" y="461963"/>
            <a:ext cx="5400675" cy="40528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98500" y="461963"/>
            <a:ext cx="5400675" cy="40528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98500" y="461963"/>
            <a:ext cx="5400675" cy="40528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Dienststelle  |  Thema</a:t>
            </a: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4" name="Rechteck 3"/>
          <p:cNvSpPr/>
          <p:nvPr/>
        </p:nvSpPr>
        <p:spPr>
          <a:xfrm>
            <a:off x="180975" y="4681091"/>
            <a:ext cx="9718675" cy="2700000"/>
          </a:xfrm>
          <a:prstGeom prst="rect">
            <a:avLst/>
          </a:prstGeom>
          <a:solidFill>
            <a:srgbClr val="A49E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60363" y="1800225"/>
            <a:ext cx="9359900" cy="1080291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60363" y="2880516"/>
            <a:ext cx="9359900" cy="900115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534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0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8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3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8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6" name="Grafik 5" descr="Klammer.jpg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 tIns="0"/>
          <a:lstStyle>
            <a:lvl1pPr>
              <a:defRPr/>
            </a:lvl1pPr>
          </a:lstStyle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3" y="1800378"/>
            <a:ext cx="9359900" cy="5219547"/>
          </a:xfrm>
        </p:spPr>
        <p:txBody>
          <a:bodyPr/>
          <a:lstStyle>
            <a:lvl2pPr>
              <a:defRPr/>
            </a:lvl2pPr>
            <a:lvl3pPr marL="803275" indent="-260350">
              <a:buFont typeface="Symbol" pitchFamily="18" charset="2"/>
              <a:buChar char="-"/>
              <a:defRPr sz="1800"/>
            </a:lvl3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1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59713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220334" y="1800378"/>
            <a:ext cx="4500575" cy="522066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</p:txBody>
      </p:sp>
      <p:sp>
        <p:nvSpPr>
          <p:cNvPr id="11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360362" y="539750"/>
            <a:ext cx="9360547" cy="1023938"/>
          </a:xfrm>
        </p:spPr>
        <p:txBody>
          <a:bodyPr/>
          <a:lstStyle/>
          <a:p>
            <a:r>
              <a:rPr lang="de-DE" dirty="0" smtClean="0"/>
              <a:t>Titelmaster durch Klicken bearbeiten</a:t>
            </a:r>
            <a:endParaRPr lang="de-DE" dirty="0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sp>
        <p:nvSpPr>
          <p:cNvPr id="10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3E1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1027" name="Titelplatzhalter 1"/>
          <p:cNvSpPr>
            <a:spLocks noGrp="1"/>
          </p:cNvSpPr>
          <p:nvPr>
            <p:ph type="title"/>
          </p:nvPr>
        </p:nvSpPr>
        <p:spPr bwMode="auto">
          <a:xfrm>
            <a:off x="360363" y="539750"/>
            <a:ext cx="9072562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0" rIns="106964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360363" y="1763713"/>
            <a:ext cx="93599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6964" tIns="53482" rIns="106964" bIns="534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59714" y="7021091"/>
            <a:ext cx="6660851" cy="360000"/>
          </a:xfrm>
          <a:prstGeom prst="rect">
            <a:avLst/>
          </a:prstGeom>
        </p:spPr>
        <p:txBody>
          <a:bodyPr vert="horz" lIns="106964" tIns="53482" rIns="106964" bIns="53482" rtlCol="0" anchor="b" anchorCtr="0"/>
          <a:lstStyle>
            <a:lvl1pPr algn="l" defTabSz="1069634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de-DE" smtClean="0"/>
              <a:t>Dienststelle  |  Thema</a:t>
            </a:r>
            <a:endParaRPr lang="de-DE" dirty="0"/>
          </a:p>
        </p:txBody>
      </p:sp>
      <p:pic>
        <p:nvPicPr>
          <p:cNvPr id="8" name="Grafik 7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9" name="Grafik 8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  <p:sp>
        <p:nvSpPr>
          <p:cNvPr id="12" name="Foliennummernplatzhalter 10"/>
          <p:cNvSpPr>
            <a:spLocks noGrp="1"/>
          </p:cNvSpPr>
          <p:nvPr>
            <p:ph type="sldNum" sz="quarter" idx="4"/>
          </p:nvPr>
        </p:nvSpPr>
        <p:spPr>
          <a:xfrm>
            <a:off x="7020565" y="7020900"/>
            <a:ext cx="540000" cy="3600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r">
              <a:defRPr lang="de-DE" sz="1100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fld id="{DDAAE1D1-68DC-4F64-8590-87B353DAB64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Rechteck 9"/>
          <p:cNvSpPr/>
          <p:nvPr/>
        </p:nvSpPr>
        <p:spPr>
          <a:xfrm>
            <a:off x="180975" y="539750"/>
            <a:ext cx="9718675" cy="6842125"/>
          </a:xfrm>
          <a:prstGeom prst="rect">
            <a:avLst/>
          </a:prstGeom>
          <a:solidFill>
            <a:srgbClr val="E1D8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pic>
        <p:nvPicPr>
          <p:cNvPr id="11" name="Grafik 10" descr="Klammer.jp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40657" y="7201114"/>
            <a:ext cx="1440000" cy="360000"/>
          </a:xfrm>
          <a:prstGeom prst="rect">
            <a:avLst/>
          </a:prstGeom>
        </p:spPr>
      </p:pic>
      <p:pic>
        <p:nvPicPr>
          <p:cNvPr id="13" name="Grafik 12" descr="stn_markenzeichen_rgb_1106v01 30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40657" y="0"/>
            <a:ext cx="1438656" cy="8991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</p:sldLayoutIdLst>
  <p:hf hdr="0" dt="0"/>
  <p:txStyles>
    <p:titleStyle>
      <a:lvl1pPr algn="l" defTabSz="1068388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2pPr>
      <a:lvl3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3pPr>
      <a:lvl4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4pPr>
      <a:lvl5pPr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5pPr>
      <a:lvl6pPr marL="4572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6pPr>
      <a:lvl7pPr marL="9144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7pPr>
      <a:lvl8pPr marL="13716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8pPr>
      <a:lvl9pPr marL="1828800" algn="l" defTabSz="1068388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263525" indent="-263525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Wingdings" pitchFamily="2" charset="2"/>
        <a:buChar char="§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38163" indent="-274638" algn="l" defTabSz="1068388" rtl="0" eaLnBrk="1" fontAlgn="base" hangingPunct="1">
        <a:spcBef>
          <a:spcPct val="20000"/>
        </a:spcBef>
        <a:spcAft>
          <a:spcPct val="0"/>
        </a:spcAft>
        <a:buSzPct val="75000"/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336675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Arial" charset="0"/>
        </a:defRPr>
      </a:lvl3pPr>
      <a:lvl4pPr marL="1871663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4pPr>
      <a:lvl5pPr marL="2406650" indent="-266700" algn="l" defTabSz="106838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charset="0"/>
        </a:defRPr>
      </a:lvl5pPr>
      <a:lvl6pPr marL="2941493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76310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126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45944" indent="-267408" algn="l" defTabSz="106963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817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63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52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26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084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901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3718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8536" algn="l" defTabSz="106963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359714" y="526153"/>
            <a:ext cx="6480828" cy="442035"/>
          </a:xfrm>
          <a:prstGeom prst="rect">
            <a:avLst/>
          </a:prstGeom>
          <a:noFill/>
        </p:spPr>
        <p:txBody>
          <a:bodyPr wrap="square" lIns="108000" tIns="36000" bIns="36000" rtlCol="0" anchor="ctr" anchorCtr="0">
            <a:spAutoFit/>
          </a:bodyPr>
          <a:lstStyle/>
          <a:p>
            <a:r>
              <a:rPr lang="de-DE" sz="2400" b="1" dirty="0" smtClean="0">
                <a:latin typeface="+mn-lt"/>
                <a:cs typeface="Arial" charset="0"/>
              </a:rPr>
              <a:t>3. Bauabschnitt Künstlerhaus</a:t>
            </a:r>
            <a:r>
              <a:rPr lang="de-DE" sz="2400" b="1" dirty="0" smtClean="0">
                <a:latin typeface="+mn-lt"/>
              </a:rPr>
              <a:t> </a:t>
            </a:r>
            <a:endParaRPr lang="de-DE" sz="2400" b="1" dirty="0">
              <a:latin typeface="+mn-lt"/>
            </a:endParaRPr>
          </a:p>
        </p:txBody>
      </p:sp>
      <p:pic>
        <p:nvPicPr>
          <p:cNvPr id="6" name="Grafik 5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360364" y="2340447"/>
            <a:ext cx="2339650" cy="115215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>
                <a:cs typeface="Arial" charset="0"/>
              </a:rPr>
              <a:t>Was bisher geschah…</a:t>
            </a:r>
            <a:endParaRPr lang="de-DE" sz="2800" dirty="0"/>
          </a:p>
        </p:txBody>
      </p:sp>
      <p:sp>
        <p:nvSpPr>
          <p:cNvPr id="9" name="Rechteck 8"/>
          <p:cNvSpPr/>
          <p:nvPr/>
        </p:nvSpPr>
        <p:spPr>
          <a:xfrm>
            <a:off x="3419476" y="1080286"/>
            <a:ext cx="6300788" cy="1080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/>
            <a:r>
              <a:rPr lang="de-DE" sz="2800" dirty="0" smtClean="0"/>
              <a:t>1. Bauabschnitt Mitteltrakt</a:t>
            </a:r>
          </a:p>
          <a:p>
            <a:pPr marL="742950" indent="-742950" algn="ctr"/>
            <a:r>
              <a:rPr lang="de-DE" sz="2800" dirty="0" smtClean="0"/>
              <a:t> 1996 - 2000</a:t>
            </a:r>
            <a:endParaRPr lang="de-DE" sz="2800" dirty="0"/>
          </a:p>
        </p:txBody>
      </p:sp>
      <p:sp>
        <p:nvSpPr>
          <p:cNvPr id="10" name="Rechteck 9"/>
          <p:cNvSpPr/>
          <p:nvPr/>
        </p:nvSpPr>
        <p:spPr>
          <a:xfrm>
            <a:off x="3420106" y="2340447"/>
            <a:ext cx="6300158" cy="1080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2. Bauabschnitt </a:t>
            </a:r>
            <a:r>
              <a:rPr lang="de-DE" sz="2800" dirty="0" err="1" smtClean="0"/>
              <a:t>Kopfbau</a:t>
            </a:r>
            <a:r>
              <a:rPr lang="de-DE" sz="2800" dirty="0" smtClean="0"/>
              <a:t> </a:t>
            </a:r>
          </a:p>
          <a:p>
            <a:pPr algn="ctr"/>
            <a:r>
              <a:rPr lang="de-DE" sz="2800" dirty="0" smtClean="0"/>
              <a:t>2000 -2002</a:t>
            </a:r>
            <a:endParaRPr lang="de-DE" sz="2800" dirty="0"/>
          </a:p>
        </p:txBody>
      </p:sp>
      <p:sp>
        <p:nvSpPr>
          <p:cNvPr id="11" name="Rechteck 10"/>
          <p:cNvSpPr/>
          <p:nvPr/>
        </p:nvSpPr>
        <p:spPr>
          <a:xfrm>
            <a:off x="3420106" y="3600608"/>
            <a:ext cx="6300158" cy="1080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3. Bauabschnitt Beginn Bedarfsplanung 2009 </a:t>
            </a:r>
            <a:endParaRPr lang="de-DE" sz="2800" dirty="0"/>
          </a:p>
        </p:txBody>
      </p:sp>
      <p:sp>
        <p:nvSpPr>
          <p:cNvPr id="12" name="Rechteck 11"/>
          <p:cNvSpPr/>
          <p:nvPr/>
        </p:nvSpPr>
        <p:spPr>
          <a:xfrm>
            <a:off x="3419474" y="4824747"/>
            <a:ext cx="6300789" cy="1008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Kulturausschuss 25.2.2011</a:t>
            </a:r>
            <a:br>
              <a:rPr lang="de-DE" sz="2800" dirty="0" smtClean="0"/>
            </a:br>
            <a:r>
              <a:rPr lang="de-DE" sz="2800" dirty="0" smtClean="0"/>
              <a:t>Nutzungskonzept, Kostenermittlung</a:t>
            </a:r>
            <a:endParaRPr lang="de-DE" sz="2800" dirty="0"/>
          </a:p>
        </p:txBody>
      </p:sp>
      <p:sp>
        <p:nvSpPr>
          <p:cNvPr id="13" name="Rechteck 12"/>
          <p:cNvSpPr/>
          <p:nvPr/>
        </p:nvSpPr>
        <p:spPr>
          <a:xfrm>
            <a:off x="3419476" y="6012879"/>
            <a:ext cx="6300788" cy="10070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Kulturausschuss 2.3.2012</a:t>
            </a:r>
          </a:p>
          <a:p>
            <a:pPr algn="ctr"/>
            <a:r>
              <a:rPr lang="de-DE" sz="2800" dirty="0" smtClean="0"/>
              <a:t>Unterbauung, Schallgutachten</a:t>
            </a:r>
            <a:endParaRPr lang="de-DE" sz="2800" dirty="0"/>
          </a:p>
        </p:txBody>
      </p:sp>
      <p:pic>
        <p:nvPicPr>
          <p:cNvPr id="16" name="Grafik 15" descr="Kuenstlerhaus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62" y="5040792"/>
            <a:ext cx="2879719" cy="19791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359714" y="526153"/>
            <a:ext cx="6480828" cy="442035"/>
          </a:xfrm>
          <a:prstGeom prst="rect">
            <a:avLst/>
          </a:prstGeom>
          <a:noFill/>
        </p:spPr>
        <p:txBody>
          <a:bodyPr wrap="square" lIns="108000" tIns="36000" bIns="36000" rtlCol="0" anchor="ctr" anchorCtr="0">
            <a:spAutoFit/>
          </a:bodyPr>
          <a:lstStyle/>
          <a:p>
            <a:r>
              <a:rPr lang="de-DE" sz="2400" b="1" dirty="0" smtClean="0">
                <a:latin typeface="+mn-lt"/>
                <a:cs typeface="Arial" charset="0"/>
              </a:rPr>
              <a:t>3. Bauabschnitt Künstlerhaus</a:t>
            </a:r>
            <a:r>
              <a:rPr lang="de-DE" sz="2400" b="1" dirty="0" smtClean="0">
                <a:latin typeface="+mn-lt"/>
              </a:rPr>
              <a:t> </a:t>
            </a:r>
            <a:endParaRPr lang="de-DE" sz="2400" b="1" dirty="0">
              <a:latin typeface="+mn-lt"/>
            </a:endParaRPr>
          </a:p>
        </p:txBody>
      </p:sp>
      <p:pic>
        <p:nvPicPr>
          <p:cNvPr id="6" name="Grafik 5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360364" y="2340448"/>
            <a:ext cx="2339650" cy="108013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>
                <a:cs typeface="Arial" charset="0"/>
              </a:rPr>
              <a:t>Was bisher geschah… </a:t>
            </a:r>
            <a:endParaRPr lang="de-DE" sz="2800" dirty="0"/>
          </a:p>
        </p:txBody>
      </p:sp>
      <p:sp>
        <p:nvSpPr>
          <p:cNvPr id="9" name="Rechteck 8"/>
          <p:cNvSpPr/>
          <p:nvPr/>
        </p:nvSpPr>
        <p:spPr>
          <a:xfrm>
            <a:off x="3419476" y="1080286"/>
            <a:ext cx="6300788" cy="1080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/>
            <a:r>
              <a:rPr lang="de-DE" sz="2800" dirty="0" smtClean="0"/>
              <a:t>2012 Projektunterbrechung aufgrund fehlender Kapazitäten bei H</a:t>
            </a:r>
            <a:endParaRPr lang="de-DE" sz="2800" dirty="0"/>
          </a:p>
        </p:txBody>
      </p:sp>
      <p:sp>
        <p:nvSpPr>
          <p:cNvPr id="10" name="Rechteck 9"/>
          <p:cNvSpPr/>
          <p:nvPr/>
        </p:nvSpPr>
        <p:spPr>
          <a:xfrm>
            <a:off x="3420106" y="2340447"/>
            <a:ext cx="6300158" cy="1080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2015 Wiederaufnahme </a:t>
            </a:r>
            <a:br>
              <a:rPr lang="de-DE" sz="2800" dirty="0" smtClean="0"/>
            </a:br>
            <a:r>
              <a:rPr lang="de-DE" sz="2800" dirty="0" smtClean="0"/>
              <a:t>Projektleitung bei H besetzt </a:t>
            </a:r>
            <a:endParaRPr lang="de-DE" sz="2800" dirty="0"/>
          </a:p>
        </p:txBody>
      </p:sp>
      <p:sp>
        <p:nvSpPr>
          <p:cNvPr id="11" name="Rechteck 10"/>
          <p:cNvSpPr/>
          <p:nvPr/>
        </p:nvSpPr>
        <p:spPr>
          <a:xfrm>
            <a:off x="3420106" y="3600608"/>
            <a:ext cx="6300158" cy="1080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Januar 2016, Vorstellung des Architekturbüros Nagler im Künstlerhaus</a:t>
            </a:r>
            <a:endParaRPr lang="de-DE" sz="2800" dirty="0"/>
          </a:p>
        </p:txBody>
      </p:sp>
      <p:sp>
        <p:nvSpPr>
          <p:cNvPr id="12" name="Rechteck 11"/>
          <p:cNvSpPr/>
          <p:nvPr/>
        </p:nvSpPr>
        <p:spPr>
          <a:xfrm>
            <a:off x="3420106" y="4860769"/>
            <a:ext cx="6300158" cy="1080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Juli 2016, Vorstellung des Vor-Entwurfes im Künstlerhaus (Hausgruppen)</a:t>
            </a:r>
            <a:endParaRPr lang="de-DE" sz="2800" dirty="0"/>
          </a:p>
        </p:txBody>
      </p:sp>
      <p:sp>
        <p:nvSpPr>
          <p:cNvPr id="13" name="Rechteck 12"/>
          <p:cNvSpPr/>
          <p:nvPr/>
        </p:nvSpPr>
        <p:spPr>
          <a:xfrm>
            <a:off x="3419476" y="6122051"/>
            <a:ext cx="6300788" cy="10790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Oktober 2016, baufachliches Gutachten mit Kostenschätzung, Förderbetrachtung</a:t>
            </a:r>
          </a:p>
        </p:txBody>
      </p:sp>
      <p:pic>
        <p:nvPicPr>
          <p:cNvPr id="14" name="Grafik 13" descr="Foto_Bernd_Tell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62" y="5400182"/>
            <a:ext cx="2879719" cy="1800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359714" y="526153"/>
            <a:ext cx="6480828" cy="442035"/>
          </a:xfrm>
          <a:prstGeom prst="rect">
            <a:avLst/>
          </a:prstGeom>
          <a:noFill/>
        </p:spPr>
        <p:txBody>
          <a:bodyPr wrap="square" lIns="108000" tIns="36000" bIns="36000" rtlCol="0" anchor="ctr" anchorCtr="0">
            <a:spAutoFit/>
          </a:bodyPr>
          <a:lstStyle/>
          <a:p>
            <a:r>
              <a:rPr lang="de-DE" sz="2400" b="1" dirty="0" smtClean="0">
                <a:latin typeface="+mn-lt"/>
                <a:cs typeface="Arial" charset="0"/>
              </a:rPr>
              <a:t>3. Bauabschnitt Künstlerhaus</a:t>
            </a:r>
            <a:r>
              <a:rPr lang="de-DE" sz="2400" b="1" dirty="0" smtClean="0">
                <a:latin typeface="+mn-lt"/>
              </a:rPr>
              <a:t> </a:t>
            </a:r>
            <a:endParaRPr lang="de-DE" sz="2400" b="1" dirty="0">
              <a:latin typeface="+mn-lt"/>
            </a:endParaRPr>
          </a:p>
        </p:txBody>
      </p:sp>
      <p:pic>
        <p:nvPicPr>
          <p:cNvPr id="6" name="Grafik 5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360363" y="2700511"/>
            <a:ext cx="2519709" cy="12601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>
                <a:cs typeface="Arial" charset="0"/>
              </a:rPr>
              <a:t>Ziele</a:t>
            </a:r>
          </a:p>
          <a:p>
            <a:pPr algn="ctr"/>
            <a:r>
              <a:rPr lang="de-DE" sz="2800" dirty="0" smtClean="0">
                <a:cs typeface="Arial" charset="0"/>
              </a:rPr>
              <a:t>3. Bau-abschnitt</a:t>
            </a:r>
            <a:endParaRPr lang="de-DE" sz="2800" dirty="0"/>
          </a:p>
        </p:txBody>
      </p:sp>
      <p:sp>
        <p:nvSpPr>
          <p:cNvPr id="9" name="Rechteck 8"/>
          <p:cNvSpPr/>
          <p:nvPr/>
        </p:nvSpPr>
        <p:spPr>
          <a:xfrm>
            <a:off x="3419476" y="1080286"/>
            <a:ext cx="6300788" cy="90011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/>
            <a:r>
              <a:rPr lang="de-DE" sz="2800" dirty="0" smtClean="0">
                <a:solidFill>
                  <a:schemeClr val="bg1"/>
                </a:solidFill>
              </a:rPr>
              <a:t>Der 3. Bauabschnitt ist unumgänglich!</a:t>
            </a:r>
            <a:endParaRPr lang="de-DE" sz="2800" dirty="0">
              <a:solidFill>
                <a:schemeClr val="bg1"/>
              </a:solidFill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3420105" y="2700496"/>
            <a:ext cx="6300158" cy="900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Behebung bautechnischer und baurechtlicher Mängel</a:t>
            </a:r>
          </a:p>
        </p:txBody>
      </p:sp>
      <p:sp>
        <p:nvSpPr>
          <p:cNvPr id="11" name="Rechteck 10"/>
          <p:cNvSpPr/>
          <p:nvPr/>
        </p:nvSpPr>
        <p:spPr>
          <a:xfrm>
            <a:off x="3420105" y="3960627"/>
            <a:ext cx="6300158" cy="1440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de-DE" sz="2800" dirty="0" smtClean="0"/>
          </a:p>
          <a:p>
            <a:pPr lvl="0" algn="ctr"/>
            <a:r>
              <a:rPr lang="de-DE" sz="2800" dirty="0" smtClean="0"/>
              <a:t>Beseitigung funktionaler Mängel durch </a:t>
            </a:r>
            <a:r>
              <a:rPr lang="de-DE" sz="2800" dirty="0" smtClean="0">
                <a:solidFill>
                  <a:prstClr val="white"/>
                </a:solidFill>
              </a:rPr>
              <a:t>Neuordnung bei lärmempfindlichen und geräuschintensiven Nutzungen </a:t>
            </a:r>
          </a:p>
          <a:p>
            <a:pPr algn="ctr"/>
            <a:endParaRPr lang="de-DE" sz="2800" dirty="0"/>
          </a:p>
        </p:txBody>
      </p:sp>
      <p:pic>
        <p:nvPicPr>
          <p:cNvPr id="14" name="Grafik 13" descr="ralf_lang_Konzert_Kraftwerk_neu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63" y="4983488"/>
            <a:ext cx="2879719" cy="2001499"/>
          </a:xfrm>
          <a:prstGeom prst="rect">
            <a:avLst/>
          </a:prstGeom>
        </p:spPr>
      </p:pic>
      <p:sp>
        <p:nvSpPr>
          <p:cNvPr id="15" name="Rechteck 14"/>
          <p:cNvSpPr/>
          <p:nvPr/>
        </p:nvSpPr>
        <p:spPr>
          <a:xfrm>
            <a:off x="3420106" y="5724826"/>
            <a:ext cx="6300158" cy="1260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Bestandschutz: Derzeitige Nutzer behalten „ihre Heimat“ bei vielfältiger Nutzung der Räume 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359714" y="526153"/>
            <a:ext cx="6480828" cy="442035"/>
          </a:xfrm>
          <a:prstGeom prst="rect">
            <a:avLst/>
          </a:prstGeom>
          <a:noFill/>
        </p:spPr>
        <p:txBody>
          <a:bodyPr wrap="square" lIns="108000" tIns="36000" bIns="36000" rtlCol="0" anchor="ctr" anchorCtr="0">
            <a:spAutoFit/>
          </a:bodyPr>
          <a:lstStyle/>
          <a:p>
            <a:r>
              <a:rPr lang="de-DE" sz="2400" b="1" dirty="0" smtClean="0">
                <a:latin typeface="+mn-lt"/>
                <a:cs typeface="Arial" charset="0"/>
              </a:rPr>
              <a:t>3. Bauabschnitt Künstlerhaus</a:t>
            </a:r>
            <a:r>
              <a:rPr lang="de-DE" sz="2400" b="1" dirty="0" smtClean="0">
                <a:latin typeface="+mn-lt"/>
              </a:rPr>
              <a:t> </a:t>
            </a:r>
            <a:endParaRPr lang="de-DE" sz="2400" b="1" dirty="0">
              <a:latin typeface="+mn-lt"/>
            </a:endParaRPr>
          </a:p>
        </p:txBody>
      </p:sp>
      <p:pic>
        <p:nvPicPr>
          <p:cNvPr id="6" name="Grafik 5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657" y="7200900"/>
            <a:ext cx="1440000" cy="360000"/>
          </a:xfrm>
          <a:prstGeom prst="rect">
            <a:avLst/>
          </a:prstGeom>
        </p:spPr>
      </p:pic>
      <p:sp>
        <p:nvSpPr>
          <p:cNvPr id="7" name="Rechteck 6"/>
          <p:cNvSpPr/>
          <p:nvPr/>
        </p:nvSpPr>
        <p:spPr>
          <a:xfrm>
            <a:off x="360363" y="2664507"/>
            <a:ext cx="2411697" cy="126014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>
                <a:cs typeface="Arial" charset="0"/>
              </a:rPr>
              <a:t>Ziele</a:t>
            </a:r>
          </a:p>
          <a:p>
            <a:pPr algn="ctr"/>
            <a:r>
              <a:rPr lang="de-DE" sz="2800" dirty="0" smtClean="0">
                <a:cs typeface="Arial" charset="0"/>
              </a:rPr>
              <a:t>3. Bau-abschnitt</a:t>
            </a:r>
            <a:endParaRPr lang="de-DE" sz="2800" dirty="0"/>
          </a:p>
        </p:txBody>
      </p:sp>
      <p:sp>
        <p:nvSpPr>
          <p:cNvPr id="10" name="Rechteck 9"/>
          <p:cNvSpPr/>
          <p:nvPr/>
        </p:nvSpPr>
        <p:spPr>
          <a:xfrm>
            <a:off x="3420132" y="3384587"/>
            <a:ext cx="6300158" cy="1260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Nutzungsoptimierung durch verbesserte Transportwege, Peripherie  und Veranstaltungsräume </a:t>
            </a:r>
          </a:p>
        </p:txBody>
      </p:sp>
      <p:sp>
        <p:nvSpPr>
          <p:cNvPr id="13" name="Rechteck 12"/>
          <p:cNvSpPr/>
          <p:nvPr/>
        </p:nvSpPr>
        <p:spPr>
          <a:xfrm>
            <a:off x="3419475" y="2304467"/>
            <a:ext cx="6300788" cy="900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„Charme“ des Hauses erhalten </a:t>
            </a:r>
            <a:endParaRPr lang="de-DE" sz="2800" dirty="0"/>
          </a:p>
        </p:txBody>
      </p:sp>
      <p:pic>
        <p:nvPicPr>
          <p:cNvPr id="15" name="Grafik 14" descr="amafo_ralf_lang_nebenfestsa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62" y="5220929"/>
            <a:ext cx="2879719" cy="1800062"/>
          </a:xfrm>
          <a:prstGeom prst="rect">
            <a:avLst/>
          </a:prstGeom>
        </p:spPr>
      </p:pic>
      <p:sp>
        <p:nvSpPr>
          <p:cNvPr id="16" name="Rechteck 15"/>
          <p:cNvSpPr/>
          <p:nvPr/>
        </p:nvSpPr>
        <p:spPr>
          <a:xfrm>
            <a:off x="3420105" y="6012861"/>
            <a:ext cx="6300158" cy="1080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Neuordnung der Anlieferung  </a:t>
            </a:r>
          </a:p>
          <a:p>
            <a:pPr algn="ctr"/>
            <a:r>
              <a:rPr lang="de-DE" sz="2800" dirty="0" smtClean="0"/>
              <a:t>und Entsorgung </a:t>
            </a:r>
          </a:p>
        </p:txBody>
      </p:sp>
      <p:sp>
        <p:nvSpPr>
          <p:cNvPr id="14" name="Rechteck 13"/>
          <p:cNvSpPr/>
          <p:nvPr/>
        </p:nvSpPr>
        <p:spPr>
          <a:xfrm>
            <a:off x="3420674" y="1079500"/>
            <a:ext cx="6300158" cy="1080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800" dirty="0" smtClean="0"/>
          </a:p>
          <a:p>
            <a:pPr algn="ctr"/>
            <a:r>
              <a:rPr lang="de-DE" sz="2800" dirty="0" smtClean="0"/>
              <a:t>Einklang mit Denkmalschutz, ohne musealen Charakter</a:t>
            </a:r>
          </a:p>
          <a:p>
            <a:pPr algn="ctr"/>
            <a:endParaRPr lang="de-DE" sz="2800" dirty="0"/>
          </a:p>
        </p:txBody>
      </p:sp>
      <p:sp>
        <p:nvSpPr>
          <p:cNvPr id="11" name="Rechteck 10"/>
          <p:cNvSpPr/>
          <p:nvPr/>
        </p:nvSpPr>
        <p:spPr>
          <a:xfrm>
            <a:off x="3420132" y="4860751"/>
            <a:ext cx="630015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 smtClean="0"/>
              <a:t>Verbesserte Eingangssituation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nhaltsplatzhalter 19" descr="kba3_160929_Längsschnitt Bestan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363" y="1824614"/>
            <a:ext cx="9359900" cy="5195311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0363" y="567531"/>
            <a:ext cx="9360547" cy="1023938"/>
          </a:xfrm>
        </p:spPr>
        <p:txBody>
          <a:bodyPr/>
          <a:lstStyle/>
          <a:p>
            <a:r>
              <a:rPr lang="de-DE" sz="1800" dirty="0" smtClean="0">
                <a:cs typeface="Arial" charset="0"/>
              </a:rPr>
              <a:t>Künstlerhaus / Generalsanierung 3. Bauabschnitt</a:t>
            </a:r>
            <a:r>
              <a:rPr lang="de-DE" dirty="0" smtClean="0">
                <a:cs typeface="Arial" charset="0"/>
              </a:rPr>
              <a:t/>
            </a:r>
            <a:br>
              <a:rPr lang="de-DE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>Vorentwurfsplanung September 2016</a:t>
            </a:r>
            <a:br>
              <a:rPr lang="de-DE" sz="1400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> </a:t>
            </a:r>
            <a:r>
              <a:rPr lang="de-DE" sz="1100" dirty="0" smtClean="0">
                <a:cs typeface="Arial" charset="0"/>
              </a:rPr>
              <a:t>Längsschnitt Bestand</a:t>
            </a:r>
            <a:endParaRPr lang="de-DE" sz="11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Planungs- und Baureferat  |  Hochbauamt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4068204" y="3996655"/>
            <a:ext cx="1260140" cy="9079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100" b="1" dirty="0" smtClean="0">
                <a:solidFill>
                  <a:srgbClr val="FF0000"/>
                </a:solidFill>
              </a:rPr>
              <a:t/>
            </a:r>
            <a:br>
              <a:rPr lang="de-DE" sz="1100" b="1" dirty="0" smtClean="0">
                <a:solidFill>
                  <a:srgbClr val="FF0000"/>
                </a:solidFill>
              </a:rPr>
            </a:br>
            <a:r>
              <a:rPr lang="de-DE" sz="1400" b="1" dirty="0" smtClean="0">
                <a:solidFill>
                  <a:srgbClr val="FF0000"/>
                </a:solidFill>
              </a:rPr>
              <a:t>Festsaal</a:t>
            </a:r>
            <a:br>
              <a:rPr lang="de-DE" sz="1400" b="1" dirty="0" smtClean="0">
                <a:solidFill>
                  <a:srgbClr val="FF0000"/>
                </a:solidFill>
              </a:rPr>
            </a:br>
            <a:r>
              <a:rPr lang="de-DE" sz="1400" b="1" dirty="0" smtClean="0">
                <a:solidFill>
                  <a:srgbClr val="FF0000"/>
                </a:solidFill>
              </a:rPr>
              <a:t>(laut/leise)</a:t>
            </a:r>
            <a:br>
              <a:rPr lang="de-DE" sz="1400" b="1" dirty="0" smtClean="0">
                <a:solidFill>
                  <a:srgbClr val="FF0000"/>
                </a:solidFill>
              </a:rPr>
            </a:br>
            <a:endParaRPr lang="de-DE" sz="1400" b="1" dirty="0">
              <a:solidFill>
                <a:srgbClr val="FF0000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4068204" y="5256795"/>
            <a:ext cx="1188132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 smtClean="0">
                <a:solidFill>
                  <a:srgbClr val="FF0000"/>
                </a:solidFill>
              </a:rPr>
              <a:t>Zentralcafé</a:t>
            </a:r>
            <a:br>
              <a:rPr lang="de-DE" sz="1400" b="1" dirty="0" smtClean="0">
                <a:solidFill>
                  <a:srgbClr val="FF0000"/>
                </a:solidFill>
              </a:rPr>
            </a:br>
            <a:r>
              <a:rPr lang="de-DE" sz="1400" b="1" dirty="0" smtClean="0">
                <a:solidFill>
                  <a:srgbClr val="FF0000"/>
                </a:solidFill>
              </a:rPr>
              <a:t>(laut)</a:t>
            </a:r>
            <a:endParaRPr lang="de-DE" sz="1400" b="1" dirty="0">
              <a:solidFill>
                <a:srgbClr val="FF0000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2051980" y="5976875"/>
            <a:ext cx="1368152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400" b="1" dirty="0" smtClean="0">
                <a:solidFill>
                  <a:srgbClr val="FF0000"/>
                </a:solidFill>
              </a:rPr>
              <a:t>Kulturkellerei</a:t>
            </a:r>
            <a:br>
              <a:rPr lang="de-DE" sz="1400" b="1" dirty="0" smtClean="0">
                <a:solidFill>
                  <a:srgbClr val="FF0000"/>
                </a:solidFill>
              </a:rPr>
            </a:br>
            <a:r>
              <a:rPr lang="de-DE" sz="1400" b="1" dirty="0" smtClean="0">
                <a:solidFill>
                  <a:srgbClr val="FF0000"/>
                </a:solidFill>
              </a:rPr>
              <a:t>(laut/leise)</a:t>
            </a:r>
          </a:p>
        </p:txBody>
      </p:sp>
      <p:sp>
        <p:nvSpPr>
          <p:cNvPr id="12" name="Textfeld 11"/>
          <p:cNvSpPr txBox="1"/>
          <p:nvPr/>
        </p:nvSpPr>
        <p:spPr>
          <a:xfrm>
            <a:off x="360363" y="1763713"/>
            <a:ext cx="9359900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sz="1800" dirty="0" smtClean="0">
                <a:solidFill>
                  <a:srgbClr val="FF0000"/>
                </a:solidFill>
              </a:rPr>
              <a:t> Zentralcafé und Kulturkellerei &gt; benötigen kein Tageslicht</a:t>
            </a:r>
          </a:p>
          <a:p>
            <a:pPr>
              <a:spcAft>
                <a:spcPts val="600"/>
              </a:spcAft>
            </a:pPr>
            <a:r>
              <a:rPr lang="de-DE" sz="1800" dirty="0" smtClean="0">
                <a:solidFill>
                  <a:srgbClr val="FF0000"/>
                </a:solidFill>
              </a:rPr>
              <a:t> Nutzungsbereiche mit unterschiedlichem    Lärmempfinden und Lärmintensität </a:t>
            </a:r>
          </a:p>
          <a:p>
            <a:pPr>
              <a:spcAft>
                <a:spcPts val="600"/>
              </a:spcAft>
            </a:pPr>
            <a:r>
              <a:rPr lang="de-DE" sz="1800" dirty="0" smtClean="0">
                <a:solidFill>
                  <a:srgbClr val="FF0000"/>
                </a:solidFill>
              </a:rPr>
              <a:t>						         &gt; räumlich zu dicht</a:t>
            </a:r>
          </a:p>
          <a:p>
            <a:r>
              <a:rPr lang="de-DE" sz="1800" b="1" dirty="0" smtClean="0">
                <a:solidFill>
                  <a:srgbClr val="FF0000"/>
                </a:solidFill>
              </a:rPr>
              <a:t> </a:t>
            </a:r>
            <a:endParaRPr lang="de-DE" sz="1800" b="1" dirty="0">
              <a:solidFill>
                <a:srgbClr val="FF0000"/>
              </a:solidFill>
            </a:endParaRPr>
          </a:p>
        </p:txBody>
      </p:sp>
      <p:sp>
        <p:nvSpPr>
          <p:cNvPr id="14" name="Textfeld 13"/>
          <p:cNvSpPr txBox="1"/>
          <p:nvPr/>
        </p:nvSpPr>
        <p:spPr>
          <a:xfrm>
            <a:off x="5760392" y="5256795"/>
            <a:ext cx="1260140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de-DE" sz="1400" b="1" dirty="0" err="1" smtClean="0">
                <a:solidFill>
                  <a:srgbClr val="FF0000"/>
                </a:solidFill>
              </a:rPr>
              <a:t>Hinterzim-mer</a:t>
            </a:r>
            <a:r>
              <a:rPr lang="de-DE" sz="1400" b="1" dirty="0" smtClean="0">
                <a:solidFill>
                  <a:srgbClr val="FF0000"/>
                </a:solidFill>
              </a:rPr>
              <a:t> (leise)</a:t>
            </a:r>
            <a:endParaRPr lang="de-DE" sz="1400" b="1" dirty="0">
              <a:solidFill>
                <a:srgbClr val="FF0000"/>
              </a:solidFill>
            </a:endParaRPr>
          </a:p>
        </p:txBody>
      </p:sp>
      <p:sp>
        <p:nvSpPr>
          <p:cNvPr id="15" name="Textfeld 14"/>
          <p:cNvSpPr txBox="1"/>
          <p:nvPr/>
        </p:nvSpPr>
        <p:spPr>
          <a:xfrm>
            <a:off x="360363" y="1394381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solidFill>
                  <a:srgbClr val="FF0000"/>
                </a:solidFill>
              </a:rPr>
              <a:t> Bestehende Nutzungsmängel: </a:t>
            </a:r>
            <a:endParaRPr lang="de-DE" sz="1800" b="1" dirty="0">
              <a:solidFill>
                <a:srgbClr val="FF0000"/>
              </a:solidFill>
            </a:endParaRPr>
          </a:p>
        </p:txBody>
      </p:sp>
      <p:sp>
        <p:nvSpPr>
          <p:cNvPr id="16" name="Textfeld 15"/>
          <p:cNvSpPr txBox="1"/>
          <p:nvPr/>
        </p:nvSpPr>
        <p:spPr>
          <a:xfrm>
            <a:off x="2051980" y="5256795"/>
            <a:ext cx="1368152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400" b="1" dirty="0" err="1" smtClean="0">
                <a:solidFill>
                  <a:srgbClr val="FF0000"/>
                </a:solidFill>
              </a:rPr>
              <a:t>Gastro</a:t>
            </a:r>
            <a:r>
              <a:rPr lang="de-DE" sz="1400" b="1" dirty="0" smtClean="0">
                <a:solidFill>
                  <a:srgbClr val="FF0000"/>
                </a:solidFill>
              </a:rPr>
              <a:t/>
            </a:r>
            <a:br>
              <a:rPr lang="de-DE" sz="1400" b="1" dirty="0" smtClean="0">
                <a:solidFill>
                  <a:srgbClr val="FF0000"/>
                </a:solidFill>
              </a:rPr>
            </a:br>
            <a:r>
              <a:rPr lang="de-DE" sz="1400" b="1" dirty="0" smtClean="0">
                <a:solidFill>
                  <a:srgbClr val="FF0000"/>
                </a:solidFill>
              </a:rPr>
              <a:t>(leise)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nhaltsplatzhalter 17" descr="kba3_160929_E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363" y="1825936"/>
            <a:ext cx="9359900" cy="5193989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9716" y="567531"/>
            <a:ext cx="9360547" cy="1023938"/>
          </a:xfrm>
        </p:spPr>
        <p:txBody>
          <a:bodyPr/>
          <a:lstStyle/>
          <a:p>
            <a:r>
              <a:rPr lang="de-DE" sz="1800" dirty="0" smtClean="0">
                <a:cs typeface="Arial" charset="0"/>
              </a:rPr>
              <a:t>Künstlerhaus / Generalsanierung 3. Bauabschnitt</a:t>
            </a:r>
            <a:r>
              <a:rPr lang="de-DE" dirty="0" smtClean="0">
                <a:cs typeface="Arial" charset="0"/>
              </a:rPr>
              <a:t/>
            </a:r>
            <a:br>
              <a:rPr lang="de-DE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>Vorentwurfsplanung September 2016</a:t>
            </a:r>
            <a:br>
              <a:rPr lang="de-DE" sz="1400" dirty="0" smtClean="0">
                <a:cs typeface="Arial" charset="0"/>
              </a:rPr>
            </a:br>
            <a:r>
              <a:rPr lang="de-DE" sz="1100" dirty="0" smtClean="0">
                <a:cs typeface="Arial" charset="0"/>
              </a:rPr>
              <a:t>Längsschnitt – Florian Nagler Architekten</a:t>
            </a:r>
            <a:endParaRPr lang="de-DE" sz="14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Planungs- und Baureferat  |  Hochbauamt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6</a:t>
            </a:fld>
            <a:endParaRPr lang="de-DE" dirty="0"/>
          </a:p>
        </p:txBody>
      </p:sp>
      <p:sp>
        <p:nvSpPr>
          <p:cNvPr id="11" name="Textfeld 10"/>
          <p:cNvSpPr txBox="1"/>
          <p:nvPr/>
        </p:nvSpPr>
        <p:spPr>
          <a:xfrm>
            <a:off x="7704608" y="5364807"/>
            <a:ext cx="82809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b">
            <a:spAutoFit/>
          </a:bodyPr>
          <a:lstStyle/>
          <a:p>
            <a:pPr algn="ctr"/>
            <a:r>
              <a:rPr lang="de-DE" sz="1400" dirty="0" smtClean="0">
                <a:solidFill>
                  <a:srgbClr val="0070C0"/>
                </a:solidFill>
              </a:rPr>
              <a:t>Werk-hof</a:t>
            </a:r>
            <a:endParaRPr lang="de-DE" sz="1400" dirty="0">
              <a:solidFill>
                <a:srgbClr val="0070C0"/>
              </a:solidFill>
            </a:endParaRPr>
          </a:p>
        </p:txBody>
      </p:sp>
      <p:sp>
        <p:nvSpPr>
          <p:cNvPr id="13" name="Textfeld 12"/>
          <p:cNvSpPr txBox="1"/>
          <p:nvPr/>
        </p:nvSpPr>
        <p:spPr>
          <a:xfrm>
            <a:off x="7416576" y="6192899"/>
            <a:ext cx="1476164" cy="369332"/>
          </a:xfrm>
          <a:prstGeom prst="rect">
            <a:avLst/>
          </a:prstGeom>
          <a:solidFill>
            <a:schemeClr val="bg1"/>
          </a:solidFill>
          <a:ln w="12700" cap="sq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800" b="1" dirty="0" smtClean="0">
                <a:solidFill>
                  <a:srgbClr val="0070C0"/>
                </a:solidFill>
              </a:rPr>
              <a:t>Zentralcafé</a:t>
            </a:r>
            <a:endParaRPr lang="de-DE" sz="1800" b="1" dirty="0">
              <a:solidFill>
                <a:srgbClr val="0070C0"/>
              </a:solidFill>
            </a:endParaRPr>
          </a:p>
        </p:txBody>
      </p:sp>
      <p:sp>
        <p:nvSpPr>
          <p:cNvPr id="16" name="Textfeld 15"/>
          <p:cNvSpPr txBox="1"/>
          <p:nvPr/>
        </p:nvSpPr>
        <p:spPr>
          <a:xfrm>
            <a:off x="3780172" y="4104667"/>
            <a:ext cx="1116124" cy="369332"/>
          </a:xfrm>
          <a:prstGeom prst="rect">
            <a:avLst/>
          </a:prstGeom>
          <a:solidFill>
            <a:schemeClr val="bg1"/>
          </a:solidFill>
          <a:ln w="12700" cap="sq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800" b="1" dirty="0" smtClean="0">
                <a:solidFill>
                  <a:srgbClr val="0070C0"/>
                </a:solidFill>
              </a:rPr>
              <a:t>Festsaal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1511920" y="5904867"/>
            <a:ext cx="1800200" cy="369332"/>
          </a:xfrm>
          <a:prstGeom prst="rect">
            <a:avLst/>
          </a:prstGeom>
          <a:solidFill>
            <a:schemeClr val="bg1"/>
          </a:solidFill>
          <a:ln w="12700" cap="sq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800" b="1" dirty="0" smtClean="0">
                <a:solidFill>
                  <a:srgbClr val="0070C0"/>
                </a:solidFill>
              </a:rPr>
              <a:t>Kulturkellerei</a:t>
            </a:r>
            <a:endParaRPr lang="de-DE" sz="1800" b="1" dirty="0">
              <a:solidFill>
                <a:srgbClr val="0070C0"/>
              </a:solidFill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9269928" y="4644727"/>
            <a:ext cx="8106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err="1" smtClean="0">
                <a:solidFill>
                  <a:srgbClr val="0070C0"/>
                </a:solidFill>
              </a:rPr>
              <a:t>Kul</a:t>
            </a:r>
            <a:r>
              <a:rPr lang="de-DE" sz="1400" dirty="0" smtClean="0">
                <a:solidFill>
                  <a:srgbClr val="0070C0"/>
                </a:solidFill>
              </a:rPr>
              <a:t>-</a:t>
            </a:r>
            <a:br>
              <a:rPr lang="de-DE" sz="1400" dirty="0" smtClean="0">
                <a:solidFill>
                  <a:srgbClr val="0070C0"/>
                </a:solidFill>
              </a:rPr>
            </a:br>
            <a:r>
              <a:rPr lang="de-DE" sz="1400" dirty="0" err="1" smtClean="0">
                <a:solidFill>
                  <a:srgbClr val="0070C0"/>
                </a:solidFill>
              </a:rPr>
              <a:t>tur</a:t>
            </a:r>
            <a:r>
              <a:rPr lang="de-DE" sz="1400" dirty="0" smtClean="0">
                <a:solidFill>
                  <a:srgbClr val="0070C0"/>
                </a:solidFill>
              </a:rPr>
              <a:t>-</a:t>
            </a:r>
            <a:br>
              <a:rPr lang="de-DE" sz="1400" dirty="0" smtClean="0">
                <a:solidFill>
                  <a:srgbClr val="0070C0"/>
                </a:solidFill>
              </a:rPr>
            </a:br>
            <a:r>
              <a:rPr lang="de-DE" sz="1400" dirty="0" smtClean="0">
                <a:solidFill>
                  <a:srgbClr val="0070C0"/>
                </a:solidFill>
              </a:rPr>
              <a:t>gar-</a:t>
            </a:r>
          </a:p>
          <a:p>
            <a:r>
              <a:rPr lang="de-DE" sz="1400" dirty="0" err="1" smtClean="0">
                <a:solidFill>
                  <a:srgbClr val="0070C0"/>
                </a:solidFill>
              </a:rPr>
              <a:t>ten</a:t>
            </a:r>
            <a:endParaRPr lang="de-DE" sz="1400" dirty="0">
              <a:solidFill>
                <a:srgbClr val="0070C0"/>
              </a:solidFill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360363" y="6650593"/>
            <a:ext cx="9359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 smtClean="0">
                <a:solidFill>
                  <a:srgbClr val="0070C0"/>
                </a:solidFill>
              </a:rPr>
              <a:t>&gt; drei unabhängig voneinander bespielbare Veranstaltungsräume</a:t>
            </a:r>
          </a:p>
        </p:txBody>
      </p:sp>
      <p:sp>
        <p:nvSpPr>
          <p:cNvPr id="14" name="Textfeld 13"/>
          <p:cNvSpPr txBox="1"/>
          <p:nvPr/>
        </p:nvSpPr>
        <p:spPr>
          <a:xfrm>
            <a:off x="360363" y="1368363"/>
            <a:ext cx="9359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Nutzungsoptimierung</a:t>
            </a:r>
            <a:r>
              <a:rPr lang="de-DE" sz="1800" dirty="0" smtClean="0">
                <a:solidFill>
                  <a:srgbClr val="0070C0"/>
                </a:solidFill>
              </a:rPr>
              <a:t>: enges Miteinander vielfältiger Kulturarbeit –</a:t>
            </a:r>
            <a:br>
              <a:rPr lang="de-DE" sz="1800" dirty="0" smtClean="0">
                <a:solidFill>
                  <a:srgbClr val="0070C0"/>
                </a:solidFill>
              </a:rPr>
            </a:br>
            <a:r>
              <a:rPr lang="de-DE" sz="800" dirty="0" smtClean="0">
                <a:solidFill>
                  <a:srgbClr val="0070C0"/>
                </a:solidFill>
              </a:rPr>
              <a:t/>
            </a:r>
            <a:br>
              <a:rPr lang="de-DE" sz="800" dirty="0" smtClean="0">
                <a:solidFill>
                  <a:srgbClr val="0070C0"/>
                </a:solidFill>
              </a:rPr>
            </a:br>
            <a:r>
              <a:rPr lang="de-DE" sz="1800" dirty="0" smtClean="0">
                <a:solidFill>
                  <a:srgbClr val="0070C0"/>
                </a:solidFill>
              </a:rPr>
              <a:t>				    Theater, Ausstellungen, Konzerte, Partys,  				    Kino, Werkstätten für sämtliche Altersklassen  						                 und Zielgruppen</a:t>
            </a:r>
            <a:endParaRPr lang="de-DE" sz="1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1800" dirty="0" smtClean="0">
                <a:cs typeface="Arial" charset="0"/>
              </a:rPr>
              <a:t>Künstlerhaus / Generalsanierung 3. Bauabschnitt</a:t>
            </a:r>
            <a:r>
              <a:rPr lang="de-DE" dirty="0" smtClean="0">
                <a:cs typeface="Arial" charset="0"/>
              </a:rPr>
              <a:t/>
            </a:r>
            <a:br>
              <a:rPr lang="de-DE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>Vorentwurfsplanung September 2016</a:t>
            </a:r>
            <a:br>
              <a:rPr lang="de-DE" sz="1400" dirty="0" smtClean="0">
                <a:cs typeface="Arial" charset="0"/>
              </a:rPr>
            </a:br>
            <a:r>
              <a:rPr lang="de-DE" sz="1100" dirty="0" smtClean="0">
                <a:cs typeface="Arial" charset="0"/>
              </a:rPr>
              <a:t>Grundriss Obergeschoss – Florian Nagler Architekten</a:t>
            </a:r>
            <a:endParaRPr lang="de-DE" sz="14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Planungs- und Baureferat  </a:t>
            </a:r>
            <a:r>
              <a:rPr lang="de-DE" smtClean="0"/>
              <a:t>|  Thema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7</a:t>
            </a:fld>
            <a:endParaRPr lang="de-DE" dirty="0"/>
          </a:p>
        </p:txBody>
      </p:sp>
      <p:pic>
        <p:nvPicPr>
          <p:cNvPr id="8" name="Inhaltsplatzhalter 7" descr="kba3_160929_E+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363" y="1827936"/>
            <a:ext cx="9359900" cy="5191989"/>
          </a:xfrm>
        </p:spPr>
      </p:pic>
      <p:sp>
        <p:nvSpPr>
          <p:cNvPr id="9" name="Textfeld 8"/>
          <p:cNvSpPr txBox="1"/>
          <p:nvPr/>
        </p:nvSpPr>
        <p:spPr>
          <a:xfrm>
            <a:off x="4752280" y="4320691"/>
            <a:ext cx="111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Festsaal </a:t>
            </a:r>
            <a:endParaRPr lang="de-DE" sz="1800" b="1" dirty="0">
              <a:solidFill>
                <a:srgbClr val="0070C0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2880072" y="5148783"/>
            <a:ext cx="111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Vorsaal</a:t>
            </a:r>
            <a:endParaRPr lang="de-DE" sz="1800" b="1" dirty="0">
              <a:solidFill>
                <a:srgbClr val="0070C0"/>
              </a:solidFill>
            </a:endParaRPr>
          </a:p>
        </p:txBody>
      </p:sp>
      <p:cxnSp>
        <p:nvCxnSpPr>
          <p:cNvPr id="12" name="Gerade Verbindung mit Pfeil 11"/>
          <p:cNvCxnSpPr/>
          <p:nvPr/>
        </p:nvCxnSpPr>
        <p:spPr>
          <a:xfrm flipH="1">
            <a:off x="4032200" y="5220791"/>
            <a:ext cx="612068" cy="0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Gewinkelte Verbindung 19"/>
          <p:cNvCxnSpPr/>
          <p:nvPr/>
        </p:nvCxnSpPr>
        <p:spPr>
          <a:xfrm rot="10800000" flipV="1">
            <a:off x="3888184" y="4536715"/>
            <a:ext cx="756084" cy="576064"/>
          </a:xfrm>
          <a:prstGeom prst="bentConnector3">
            <a:avLst>
              <a:gd name="adj1" fmla="val 73936"/>
            </a:avLst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winkelte Verbindung 29"/>
          <p:cNvCxnSpPr/>
          <p:nvPr/>
        </p:nvCxnSpPr>
        <p:spPr>
          <a:xfrm rot="5400000" flipH="1" flipV="1">
            <a:off x="2592040" y="4320691"/>
            <a:ext cx="1008112" cy="648072"/>
          </a:xfrm>
          <a:prstGeom prst="bentConnector3">
            <a:avLst>
              <a:gd name="adj1" fmla="val 50000"/>
            </a:avLst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winkelte Verbindung 37"/>
          <p:cNvCxnSpPr/>
          <p:nvPr/>
        </p:nvCxnSpPr>
        <p:spPr>
          <a:xfrm>
            <a:off x="2952080" y="3600611"/>
            <a:ext cx="1080120" cy="828092"/>
          </a:xfrm>
          <a:prstGeom prst="bentConnector3">
            <a:avLst>
              <a:gd name="adj1" fmla="val 50000"/>
            </a:avLst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hteck 42"/>
          <p:cNvSpPr/>
          <p:nvPr/>
        </p:nvSpPr>
        <p:spPr>
          <a:xfrm>
            <a:off x="2520032" y="3384587"/>
            <a:ext cx="3636404" cy="2772308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4" name="Textfeld 43"/>
          <p:cNvSpPr txBox="1"/>
          <p:nvPr/>
        </p:nvSpPr>
        <p:spPr>
          <a:xfrm>
            <a:off x="1151880" y="2124447"/>
            <a:ext cx="81723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 smtClean="0">
                <a:solidFill>
                  <a:srgbClr val="0070C0"/>
                </a:solidFill>
              </a:rPr>
              <a:t>Bereich Festsaal:</a:t>
            </a:r>
          </a:p>
          <a:p>
            <a:r>
              <a:rPr lang="de-DE" sz="1800" dirty="0" smtClean="0">
                <a:solidFill>
                  <a:srgbClr val="0070C0"/>
                </a:solidFill>
              </a:rPr>
              <a:t>&gt; Raumstrukturen bleiben erhalten, </a:t>
            </a:r>
          </a:p>
          <a:p>
            <a:r>
              <a:rPr lang="de-DE" sz="1800" dirty="0" smtClean="0">
                <a:solidFill>
                  <a:srgbClr val="0070C0"/>
                </a:solidFill>
              </a:rPr>
              <a:t>&gt; Funktionen Empfang und Pausenbewirtung mit Vorsaal neu geordnet</a:t>
            </a:r>
            <a:endParaRPr lang="de-DE" sz="1800" dirty="0">
              <a:solidFill>
                <a:srgbClr val="0070C0"/>
              </a:solidFill>
            </a:endParaRPr>
          </a:p>
        </p:txBody>
      </p:sp>
      <p:sp>
        <p:nvSpPr>
          <p:cNvPr id="45" name="Textfeld 44"/>
          <p:cNvSpPr txBox="1"/>
          <p:nvPr/>
        </p:nvSpPr>
        <p:spPr>
          <a:xfrm>
            <a:off x="7704608" y="5040771"/>
            <a:ext cx="16561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rgbClr val="0070C0"/>
                </a:solidFill>
              </a:rPr>
              <a:t>Unabhängig nutzbarer </a:t>
            </a:r>
          </a:p>
          <a:p>
            <a:r>
              <a:rPr lang="de-DE" sz="1400" dirty="0" smtClean="0">
                <a:solidFill>
                  <a:srgbClr val="0070C0"/>
                </a:solidFill>
              </a:rPr>
              <a:t>Raum </a:t>
            </a:r>
          </a:p>
          <a:p>
            <a:r>
              <a:rPr lang="de-DE" sz="1400" dirty="0" smtClean="0">
                <a:solidFill>
                  <a:srgbClr val="0070C0"/>
                </a:solidFill>
              </a:rPr>
              <a:t>f. Seminare oder </a:t>
            </a:r>
          </a:p>
          <a:p>
            <a:r>
              <a:rPr lang="de-DE" sz="1400" dirty="0" smtClean="0">
                <a:solidFill>
                  <a:srgbClr val="0070C0"/>
                </a:solidFill>
              </a:rPr>
              <a:t>Veranstaltungen</a:t>
            </a:r>
            <a:endParaRPr lang="de-DE" sz="1400" dirty="0">
              <a:solidFill>
                <a:srgbClr val="0070C0"/>
              </a:solidFill>
            </a:endParaRPr>
          </a:p>
        </p:txBody>
      </p:sp>
      <p:cxnSp>
        <p:nvCxnSpPr>
          <p:cNvPr id="16" name="Gerade Verbindung mit Pfeil 15"/>
          <p:cNvCxnSpPr/>
          <p:nvPr/>
        </p:nvCxnSpPr>
        <p:spPr>
          <a:xfrm flipH="1" flipV="1">
            <a:off x="7092540" y="5040771"/>
            <a:ext cx="612068" cy="288032"/>
          </a:xfrm>
          <a:prstGeom prst="straightConnector1">
            <a:avLst/>
          </a:prstGeom>
          <a:ln w="15875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feld 16"/>
          <p:cNvSpPr txBox="1"/>
          <p:nvPr/>
        </p:nvSpPr>
        <p:spPr>
          <a:xfrm>
            <a:off x="360363" y="1357868"/>
            <a:ext cx="264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Nutzungsoptimierung:</a:t>
            </a:r>
            <a:endParaRPr lang="de-DE" sz="1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0362" y="539750"/>
            <a:ext cx="9360547" cy="539750"/>
          </a:xfrm>
        </p:spPr>
        <p:txBody>
          <a:bodyPr/>
          <a:lstStyle/>
          <a:p>
            <a:r>
              <a:rPr lang="de-DE" sz="1800" dirty="0" smtClean="0">
                <a:cs typeface="Arial" charset="0"/>
              </a:rPr>
              <a:t>Künstlerhaus / Generalsanierung 3. Bauabschnitt</a:t>
            </a:r>
            <a:br>
              <a:rPr lang="de-DE" sz="1800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>Vorentwurfsplanung September 2016</a:t>
            </a:r>
            <a:br>
              <a:rPr lang="de-DE" sz="1400" dirty="0" smtClean="0">
                <a:cs typeface="Arial" charset="0"/>
              </a:rPr>
            </a:br>
            <a:r>
              <a:rPr lang="de-DE" sz="1100" dirty="0" smtClean="0">
                <a:cs typeface="Arial" charset="0"/>
              </a:rPr>
              <a:t>Grundriss Erdgeschoss – Florian Nagler Architekten</a:t>
            </a:r>
            <a:r>
              <a:rPr lang="de-DE" dirty="0" smtClean="0"/>
              <a:t/>
            </a:r>
            <a:br>
              <a:rPr lang="de-DE" dirty="0" smtClean="0"/>
            </a:br>
            <a:endParaRPr lang="de-DE" dirty="0"/>
          </a:p>
        </p:txBody>
      </p:sp>
      <p:pic>
        <p:nvPicPr>
          <p:cNvPr id="6" name="Inhaltsplatzhalter 5" descr="kba3_160929_E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363" y="1825557"/>
            <a:ext cx="9359900" cy="5194368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Planungs- und Baureferat  |  Hochbauamt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8</a:t>
            </a:fld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360363" y="1836415"/>
            <a:ext cx="9359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 smtClean="0">
                <a:solidFill>
                  <a:srgbClr val="0070C0"/>
                </a:solidFill>
              </a:rPr>
              <a:t>Neuordnung des Eingangsbereiches: </a:t>
            </a:r>
          </a:p>
          <a:p>
            <a:r>
              <a:rPr lang="de-DE" sz="1800" dirty="0" smtClean="0">
                <a:solidFill>
                  <a:srgbClr val="0070C0"/>
                </a:solidFill>
              </a:rPr>
              <a:t>Foyer im Sinne eines zentralen Verteilers und Möglichkeitsraumes zur Sichtbarmachung des vielfältigen Kulturbetriebes</a:t>
            </a:r>
            <a:endParaRPr lang="de-DE" sz="1800" dirty="0">
              <a:solidFill>
                <a:srgbClr val="0070C0"/>
              </a:solidFill>
            </a:endParaRPr>
          </a:p>
        </p:txBody>
      </p:sp>
      <p:sp>
        <p:nvSpPr>
          <p:cNvPr id="8" name="Pfeil nach unten 7"/>
          <p:cNvSpPr/>
          <p:nvPr/>
        </p:nvSpPr>
        <p:spPr>
          <a:xfrm>
            <a:off x="1979972" y="3024547"/>
            <a:ext cx="360046" cy="3600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Pfeil nach unten 8"/>
          <p:cNvSpPr/>
          <p:nvPr/>
        </p:nvSpPr>
        <p:spPr>
          <a:xfrm rot="10800000">
            <a:off x="1979972" y="5400811"/>
            <a:ext cx="360046" cy="3600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Textfeld 9"/>
          <p:cNvSpPr txBox="1"/>
          <p:nvPr/>
        </p:nvSpPr>
        <p:spPr>
          <a:xfrm>
            <a:off x="2520032" y="5508823"/>
            <a:ext cx="2111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 smtClean="0">
                <a:solidFill>
                  <a:srgbClr val="0070C0"/>
                </a:solidFill>
              </a:rPr>
              <a:t>Gastronomie – </a:t>
            </a:r>
          </a:p>
          <a:p>
            <a:r>
              <a:rPr lang="de-DE" sz="1600" dirty="0" smtClean="0">
                <a:solidFill>
                  <a:srgbClr val="0070C0"/>
                </a:solidFill>
              </a:rPr>
              <a:t>tagsüber und abends</a:t>
            </a:r>
            <a:endParaRPr lang="de-DE" sz="1600" dirty="0">
              <a:solidFill>
                <a:srgbClr val="0070C0"/>
              </a:solidFill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4085387" y="6373594"/>
            <a:ext cx="5634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Ziel: belebtes Erdgeschoss, abends </a:t>
            </a:r>
            <a:r>
              <a:rPr lang="de-DE" sz="1800" b="1" u="sng" dirty="0" smtClean="0">
                <a:solidFill>
                  <a:srgbClr val="0070C0"/>
                </a:solidFill>
              </a:rPr>
              <a:t>und</a:t>
            </a:r>
            <a:r>
              <a:rPr lang="de-DE" sz="1800" b="1" dirty="0" smtClean="0">
                <a:solidFill>
                  <a:srgbClr val="0070C0"/>
                </a:solidFill>
              </a:rPr>
              <a:t> tagsüber</a:t>
            </a:r>
            <a:br>
              <a:rPr lang="de-DE" sz="1800" b="1" dirty="0" smtClean="0">
                <a:solidFill>
                  <a:srgbClr val="0070C0"/>
                </a:solidFill>
              </a:rPr>
            </a:br>
            <a:r>
              <a:rPr lang="de-DE" sz="1800" b="1" dirty="0" smtClean="0">
                <a:solidFill>
                  <a:srgbClr val="0070C0"/>
                </a:solidFill>
              </a:rPr>
              <a:t>        offenes Haus für eine Vielzahl von Menschen</a:t>
            </a:r>
            <a:endParaRPr lang="de-DE" sz="1800" b="1" dirty="0">
              <a:solidFill>
                <a:srgbClr val="0070C0"/>
              </a:solidFill>
            </a:endParaRPr>
          </a:p>
        </p:txBody>
      </p:sp>
      <p:sp>
        <p:nvSpPr>
          <p:cNvPr id="18" name="Textfeld 17"/>
          <p:cNvSpPr txBox="1"/>
          <p:nvPr/>
        </p:nvSpPr>
        <p:spPr>
          <a:xfrm>
            <a:off x="2484028" y="2808523"/>
            <a:ext cx="1476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rgbClr val="0070C0"/>
                </a:solidFill>
              </a:rPr>
              <a:t>Königstormauer</a:t>
            </a:r>
            <a:endParaRPr lang="de-DE" sz="1200" dirty="0">
              <a:solidFill>
                <a:srgbClr val="0070C0"/>
              </a:solidFill>
            </a:endParaRPr>
          </a:p>
        </p:txBody>
      </p:sp>
      <p:sp>
        <p:nvSpPr>
          <p:cNvPr id="19" name="Textfeld 18"/>
          <p:cNvSpPr txBox="1"/>
          <p:nvPr/>
        </p:nvSpPr>
        <p:spPr>
          <a:xfrm>
            <a:off x="2340012" y="6588943"/>
            <a:ext cx="14762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>
                <a:solidFill>
                  <a:srgbClr val="0070C0"/>
                </a:solidFill>
              </a:rPr>
              <a:t>Königstorgraben</a:t>
            </a:r>
            <a:endParaRPr lang="de-DE" sz="1200" dirty="0">
              <a:solidFill>
                <a:srgbClr val="0070C0"/>
              </a:solidFill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647824" y="5508823"/>
            <a:ext cx="13321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 smtClean="0">
                <a:solidFill>
                  <a:srgbClr val="0070C0"/>
                </a:solidFill>
              </a:rPr>
              <a:t>Zentraler Zugang von zwei Seiten für alle Nutzungen </a:t>
            </a:r>
            <a:endParaRPr lang="de-DE" sz="1600" dirty="0">
              <a:solidFill>
                <a:srgbClr val="0070C0"/>
              </a:solidFill>
            </a:endParaRPr>
          </a:p>
        </p:txBody>
      </p:sp>
      <p:sp>
        <p:nvSpPr>
          <p:cNvPr id="23" name="Pfeil nach unten 22"/>
          <p:cNvSpPr/>
          <p:nvPr/>
        </p:nvSpPr>
        <p:spPr>
          <a:xfrm>
            <a:off x="5220332" y="3384587"/>
            <a:ext cx="187735" cy="1877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Textfeld 24"/>
          <p:cNvSpPr txBox="1"/>
          <p:nvPr/>
        </p:nvSpPr>
        <p:spPr>
          <a:xfrm>
            <a:off x="4824288" y="3060551"/>
            <a:ext cx="10903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dirty="0" smtClean="0">
                <a:solidFill>
                  <a:srgbClr val="0070C0"/>
                </a:solidFill>
              </a:rPr>
              <a:t>Anlieferung</a:t>
            </a:r>
            <a:endParaRPr lang="de-DE" sz="1400" dirty="0">
              <a:solidFill>
                <a:srgbClr val="0070C0"/>
              </a:solidFill>
            </a:endParaRPr>
          </a:p>
        </p:txBody>
      </p:sp>
      <p:sp>
        <p:nvSpPr>
          <p:cNvPr id="26" name="Textfeld 25"/>
          <p:cNvSpPr txBox="1"/>
          <p:nvPr/>
        </p:nvSpPr>
        <p:spPr>
          <a:xfrm>
            <a:off x="4968304" y="3744627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200" dirty="0" smtClean="0">
                <a:solidFill>
                  <a:srgbClr val="0070C0"/>
                </a:solidFill>
              </a:rPr>
              <a:t>Zugang Zentral-</a:t>
            </a:r>
            <a:r>
              <a:rPr lang="de-DE" sz="1200" dirty="0" err="1" smtClean="0">
                <a:solidFill>
                  <a:srgbClr val="0070C0"/>
                </a:solidFill>
              </a:rPr>
              <a:t>café</a:t>
            </a:r>
            <a:endParaRPr lang="de-DE" sz="1200" dirty="0">
              <a:solidFill>
                <a:srgbClr val="0070C0"/>
              </a:solidFill>
            </a:endParaRPr>
          </a:p>
        </p:txBody>
      </p:sp>
      <p:sp>
        <p:nvSpPr>
          <p:cNvPr id="27" name="Textfeld 26"/>
          <p:cNvSpPr txBox="1"/>
          <p:nvPr/>
        </p:nvSpPr>
        <p:spPr>
          <a:xfrm>
            <a:off x="4968304" y="4500711"/>
            <a:ext cx="540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200" dirty="0" smtClean="0">
                <a:solidFill>
                  <a:srgbClr val="0070C0"/>
                </a:solidFill>
              </a:rPr>
              <a:t>Werk-hof</a:t>
            </a:r>
            <a:endParaRPr lang="de-DE" sz="1200" dirty="0">
              <a:solidFill>
                <a:srgbClr val="0070C0"/>
              </a:solidFill>
            </a:endParaRPr>
          </a:p>
        </p:txBody>
      </p:sp>
      <p:sp>
        <p:nvSpPr>
          <p:cNvPr id="28" name="Textfeld 27"/>
          <p:cNvSpPr txBox="1"/>
          <p:nvPr/>
        </p:nvSpPr>
        <p:spPr>
          <a:xfrm>
            <a:off x="6912520" y="4320691"/>
            <a:ext cx="16921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400" dirty="0" smtClean="0">
                <a:solidFill>
                  <a:srgbClr val="0070C0"/>
                </a:solidFill>
              </a:rPr>
              <a:t>Kulturgarten</a:t>
            </a:r>
            <a:endParaRPr lang="de-DE" sz="1400" dirty="0">
              <a:solidFill>
                <a:srgbClr val="0070C0"/>
              </a:solidFill>
            </a:endParaRPr>
          </a:p>
        </p:txBody>
      </p:sp>
      <p:sp>
        <p:nvSpPr>
          <p:cNvPr id="20" name="Textfeld 19"/>
          <p:cNvSpPr txBox="1"/>
          <p:nvPr/>
        </p:nvSpPr>
        <p:spPr>
          <a:xfrm>
            <a:off x="360363" y="1357868"/>
            <a:ext cx="264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Nutzungsoptimierung:</a:t>
            </a:r>
            <a:endParaRPr lang="de-DE" sz="1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1800" dirty="0" smtClean="0">
                <a:cs typeface="Arial" charset="0"/>
              </a:rPr>
              <a:t>Künstlerhaus / Generalsanierung 3. Bauabschnitt</a:t>
            </a:r>
            <a:r>
              <a:rPr lang="de-DE" dirty="0" smtClean="0">
                <a:cs typeface="Arial" charset="0"/>
              </a:rPr>
              <a:t/>
            </a:r>
            <a:br>
              <a:rPr lang="de-DE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>Vorentwurfsplanung September 2016</a:t>
            </a:r>
            <a:br>
              <a:rPr lang="de-DE" sz="1400" dirty="0" smtClean="0">
                <a:cs typeface="Arial" charset="0"/>
              </a:rPr>
            </a:br>
            <a:r>
              <a:rPr lang="de-DE" sz="1100" dirty="0" smtClean="0">
                <a:cs typeface="Arial" charset="0"/>
              </a:rPr>
              <a:t>Grundriss Untergeschoss – Florian Nagler Architekten</a:t>
            </a:r>
            <a:endParaRPr lang="de-DE" sz="1400" dirty="0"/>
          </a:p>
        </p:txBody>
      </p:sp>
      <p:pic>
        <p:nvPicPr>
          <p:cNvPr id="6" name="Inhaltsplatzhalter 5" descr="kba3_160929_E-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363" y="1826549"/>
            <a:ext cx="9359900" cy="5193376"/>
          </a:xfrm>
          <a:ln w="12700"/>
        </p:spPr>
      </p:pic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Planungs- und Baureferat  |  Hochbauamt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9</a:t>
            </a:fld>
            <a:endParaRPr lang="de-DE" dirty="0"/>
          </a:p>
        </p:txBody>
      </p:sp>
      <p:sp>
        <p:nvSpPr>
          <p:cNvPr id="12" name="Textfeld 11"/>
          <p:cNvSpPr txBox="1"/>
          <p:nvPr/>
        </p:nvSpPr>
        <p:spPr>
          <a:xfrm>
            <a:off x="4140212" y="5940871"/>
            <a:ext cx="29163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 smtClean="0">
                <a:solidFill>
                  <a:srgbClr val="0070C0"/>
                </a:solidFill>
              </a:rPr>
              <a:t>Alle Werkstätten in einem Bereich, </a:t>
            </a:r>
          </a:p>
          <a:p>
            <a:r>
              <a:rPr lang="de-DE" sz="1800" dirty="0" smtClean="0">
                <a:solidFill>
                  <a:srgbClr val="0070C0"/>
                </a:solidFill>
              </a:rPr>
              <a:t>auf einer Geschossebene</a:t>
            </a:r>
            <a:endParaRPr lang="de-DE" sz="1800" dirty="0">
              <a:solidFill>
                <a:srgbClr val="0070C0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1475916" y="2844527"/>
            <a:ext cx="5544616" cy="3024336"/>
          </a:xfrm>
          <a:prstGeom prst="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/>
          <p:cNvSpPr txBox="1"/>
          <p:nvPr/>
        </p:nvSpPr>
        <p:spPr>
          <a:xfrm>
            <a:off x="7080371" y="3276575"/>
            <a:ext cx="961784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sz="800" dirty="0" smtClean="0">
              <a:solidFill>
                <a:srgbClr val="0070C0"/>
              </a:solidFill>
            </a:endParaRPr>
          </a:p>
          <a:p>
            <a:endParaRPr lang="de-DE" sz="800" dirty="0" smtClean="0">
              <a:solidFill>
                <a:srgbClr val="0070C0"/>
              </a:solidFill>
            </a:endParaRPr>
          </a:p>
          <a:p>
            <a:endParaRPr lang="de-DE" sz="800" dirty="0" smtClean="0">
              <a:solidFill>
                <a:srgbClr val="0070C0"/>
              </a:solidFill>
            </a:endParaRPr>
          </a:p>
          <a:p>
            <a:endParaRPr lang="de-DE" sz="800" dirty="0" smtClean="0">
              <a:solidFill>
                <a:srgbClr val="0070C0"/>
              </a:solidFill>
            </a:endParaRPr>
          </a:p>
          <a:p>
            <a:r>
              <a:rPr lang="de-DE" sz="1400" dirty="0" smtClean="0">
                <a:solidFill>
                  <a:srgbClr val="0070C0"/>
                </a:solidFill>
              </a:rPr>
              <a:t>Zugang  </a:t>
            </a:r>
          </a:p>
          <a:p>
            <a:r>
              <a:rPr lang="de-DE" sz="1400" dirty="0" smtClean="0">
                <a:solidFill>
                  <a:srgbClr val="0070C0"/>
                </a:solidFill>
              </a:rPr>
              <a:t>Werkhof, Anliefer-hof</a:t>
            </a:r>
            <a:endParaRPr lang="de-DE" sz="800" dirty="0" smtClean="0">
              <a:solidFill>
                <a:srgbClr val="0070C0"/>
              </a:solidFill>
            </a:endParaRPr>
          </a:p>
          <a:p>
            <a:endParaRPr lang="de-DE" sz="800" dirty="0" smtClean="0">
              <a:solidFill>
                <a:srgbClr val="0070C0"/>
              </a:solidFill>
            </a:endParaRPr>
          </a:p>
          <a:p>
            <a:endParaRPr lang="de-DE" sz="800" dirty="0" smtClean="0">
              <a:solidFill>
                <a:srgbClr val="0070C0"/>
              </a:solidFill>
            </a:endParaRPr>
          </a:p>
          <a:p>
            <a:endParaRPr lang="de-DE" sz="800" dirty="0">
              <a:solidFill>
                <a:srgbClr val="0070C0"/>
              </a:solidFill>
            </a:endParaRPr>
          </a:p>
        </p:txBody>
      </p:sp>
      <p:sp>
        <p:nvSpPr>
          <p:cNvPr id="15" name="Textfeld 14"/>
          <p:cNvSpPr txBox="1"/>
          <p:nvPr/>
        </p:nvSpPr>
        <p:spPr>
          <a:xfrm>
            <a:off x="360363" y="3780631"/>
            <a:ext cx="11875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 smtClean="0">
                <a:solidFill>
                  <a:srgbClr val="0070C0"/>
                </a:solidFill>
              </a:rPr>
              <a:t>Haustechnik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360363" y="1357868"/>
            <a:ext cx="264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Nutzungsoptimierung:</a:t>
            </a:r>
            <a:endParaRPr lang="de-DE" sz="1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1800" dirty="0" smtClean="0">
                <a:cs typeface="Arial" charset="0"/>
              </a:rPr>
              <a:t>Künstlerhaus / Generalsanierung 3. Bauabschnitt</a:t>
            </a:r>
            <a:r>
              <a:rPr lang="de-DE" dirty="0" smtClean="0">
                <a:cs typeface="Arial" charset="0"/>
              </a:rPr>
              <a:t/>
            </a:r>
            <a:br>
              <a:rPr lang="de-DE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>Vorentwurfsplanung September 2016</a:t>
            </a:r>
            <a:br>
              <a:rPr lang="de-DE" sz="1400" dirty="0" smtClean="0">
                <a:cs typeface="Arial" charset="0"/>
              </a:rPr>
            </a:br>
            <a:r>
              <a:rPr lang="de-DE" sz="1100" dirty="0" smtClean="0">
                <a:cs typeface="Arial" charset="0"/>
              </a:rPr>
              <a:t>Grundriss Untergeschoss zwei – Florian Nagler Architekten</a:t>
            </a:r>
            <a:endParaRPr lang="de-DE" sz="14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Planungs- und Baureferat  |  Hochbauamt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10</a:t>
            </a:fld>
            <a:endParaRPr lang="de-DE" dirty="0"/>
          </a:p>
        </p:txBody>
      </p:sp>
      <p:pic>
        <p:nvPicPr>
          <p:cNvPr id="8" name="Inhaltsplatzhalter 7" descr="kba3_160929_E-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0363" y="1826074"/>
            <a:ext cx="9359900" cy="5193851"/>
          </a:xfrm>
        </p:spPr>
      </p:pic>
      <p:sp>
        <p:nvSpPr>
          <p:cNvPr id="9" name="Textfeld 8"/>
          <p:cNvSpPr txBox="1"/>
          <p:nvPr/>
        </p:nvSpPr>
        <p:spPr>
          <a:xfrm>
            <a:off x="1907964" y="3852639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err="1" smtClean="0">
                <a:solidFill>
                  <a:srgbClr val="0070C0"/>
                </a:solidFill>
              </a:rPr>
              <a:t>KulturKel-lerei</a:t>
            </a:r>
            <a:endParaRPr lang="de-DE" sz="1800" b="1" dirty="0">
              <a:solidFill>
                <a:srgbClr val="0070C0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6660492" y="4896755"/>
            <a:ext cx="154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Zentralcafé</a:t>
            </a:r>
            <a:endParaRPr lang="de-DE" sz="1800" b="1" dirty="0">
              <a:solidFill>
                <a:srgbClr val="0070C0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682392" y="5832859"/>
            <a:ext cx="45704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dirty="0" smtClean="0">
                <a:solidFill>
                  <a:srgbClr val="0070C0"/>
                </a:solidFill>
              </a:rPr>
              <a:t>zwei unabhängig voneinander bespielbare </a:t>
            </a:r>
          </a:p>
          <a:p>
            <a:r>
              <a:rPr lang="de-DE" sz="1800" dirty="0" smtClean="0">
                <a:solidFill>
                  <a:srgbClr val="0070C0"/>
                </a:solidFill>
              </a:rPr>
              <a:t>Veranstaltungsräume, </a:t>
            </a:r>
          </a:p>
          <a:p>
            <a:r>
              <a:rPr lang="de-DE" sz="1800" dirty="0" smtClean="0">
                <a:solidFill>
                  <a:srgbClr val="0070C0"/>
                </a:solidFill>
              </a:rPr>
              <a:t>die kein Tageslicht benötigen</a:t>
            </a:r>
            <a:endParaRPr lang="de-DE" sz="1800" dirty="0">
              <a:solidFill>
                <a:srgbClr val="0070C0"/>
              </a:solidFill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360363" y="1357868"/>
            <a:ext cx="264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b="1" dirty="0" smtClean="0">
                <a:solidFill>
                  <a:srgbClr val="0070C0"/>
                </a:solidFill>
              </a:rPr>
              <a:t>Nutzungsoptimierung:</a:t>
            </a:r>
            <a:endParaRPr lang="de-DE" sz="1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0363" y="567531"/>
            <a:ext cx="9360547" cy="1023938"/>
          </a:xfrm>
        </p:spPr>
        <p:txBody>
          <a:bodyPr/>
          <a:lstStyle/>
          <a:p>
            <a:r>
              <a:rPr lang="de-DE" sz="1800" dirty="0" smtClean="0">
                <a:cs typeface="Arial" charset="0"/>
              </a:rPr>
              <a:t>Künstlerhaus / Generalsanierung 3. Bauabschnitt </a:t>
            </a:r>
            <a:br>
              <a:rPr lang="de-DE" sz="1800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>Vorentwurfsplanung September 2016</a:t>
            </a:r>
            <a:br>
              <a:rPr lang="de-DE" sz="1400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/>
            </a:r>
            <a:br>
              <a:rPr lang="de-DE" sz="1400" dirty="0" smtClean="0">
                <a:cs typeface="Arial" charset="0"/>
              </a:rPr>
            </a:br>
            <a:r>
              <a:rPr lang="de-DE" sz="1400" dirty="0" smtClean="0">
                <a:cs typeface="Arial" charset="0"/>
              </a:rPr>
              <a:t/>
            </a:r>
            <a:br>
              <a:rPr lang="de-DE" sz="1400" dirty="0" smtClean="0">
                <a:cs typeface="Arial" charset="0"/>
              </a:rPr>
            </a:br>
            <a:r>
              <a:rPr lang="de-DE" sz="1800" u="sng" dirty="0" smtClean="0">
                <a:cs typeface="Arial" charset="0"/>
              </a:rPr>
              <a:t>Projektbeteiligte</a:t>
            </a:r>
            <a:endParaRPr lang="de-DE" sz="1800" u="sng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63" y="1763713"/>
            <a:ext cx="9359900" cy="5219547"/>
          </a:xfrm>
        </p:spPr>
        <p:txBody>
          <a:bodyPr/>
          <a:lstStyle/>
          <a:p>
            <a:pPr>
              <a:buNone/>
            </a:pPr>
            <a:r>
              <a:rPr lang="de-DE" sz="1800" dirty="0" smtClean="0"/>
              <a:t>Bedarfsträger / Projektverantwortlicher:	KunstKulturQuartier, KuKuQ/D, Dr. Strobel </a:t>
            </a:r>
          </a:p>
          <a:p>
            <a:pPr>
              <a:buNone/>
            </a:pPr>
            <a:endParaRPr lang="de-DE" sz="1800" u="sng" dirty="0" smtClean="0"/>
          </a:p>
          <a:p>
            <a:pPr>
              <a:buNone/>
            </a:pPr>
            <a:r>
              <a:rPr lang="de-DE" sz="1800" dirty="0" smtClean="0"/>
              <a:t>Baudienststelle / Projektleitung:		Hochbauamt, H/Kultur, Anke Seitz</a:t>
            </a:r>
          </a:p>
          <a:p>
            <a:pPr>
              <a:buNone/>
            </a:pPr>
            <a:endParaRPr lang="de-DE" sz="1800" dirty="0" smtClean="0"/>
          </a:p>
          <a:p>
            <a:pPr>
              <a:buNone/>
            </a:pPr>
            <a:r>
              <a:rPr lang="de-DE" sz="1800" dirty="0" smtClean="0"/>
              <a:t>Architekt				Florian Nagler Architekten, München</a:t>
            </a:r>
          </a:p>
          <a:p>
            <a:pPr>
              <a:buNone/>
            </a:pPr>
            <a:r>
              <a:rPr lang="de-DE" sz="1800" dirty="0" smtClean="0"/>
              <a:t> </a:t>
            </a:r>
          </a:p>
          <a:p>
            <a:pPr>
              <a:buNone/>
            </a:pPr>
            <a:r>
              <a:rPr lang="de-DE" sz="1800" dirty="0" smtClean="0"/>
              <a:t>Tragwerksplanung			Leonhardt, </a:t>
            </a:r>
            <a:r>
              <a:rPr lang="de-DE" sz="1800" dirty="0" err="1" smtClean="0"/>
              <a:t>Andrä</a:t>
            </a:r>
            <a:r>
              <a:rPr lang="de-DE" sz="1800" dirty="0" smtClean="0"/>
              <a:t> und Partner, Nürnberg</a:t>
            </a:r>
          </a:p>
          <a:p>
            <a:pPr>
              <a:buNone/>
            </a:pPr>
            <a:r>
              <a:rPr lang="de-DE" sz="1800" dirty="0" smtClean="0"/>
              <a:t> </a:t>
            </a:r>
          </a:p>
          <a:p>
            <a:pPr>
              <a:buNone/>
            </a:pPr>
            <a:r>
              <a:rPr lang="de-DE" sz="1800" dirty="0" smtClean="0"/>
              <a:t>Haustechnik-Planung		</a:t>
            </a:r>
            <a:r>
              <a:rPr lang="de-DE" sz="1800" dirty="0" err="1" smtClean="0"/>
              <a:t>Schicho</a:t>
            </a:r>
            <a:r>
              <a:rPr lang="de-DE" sz="1800" dirty="0" smtClean="0"/>
              <a:t> Ingenieure, Regensburg</a:t>
            </a:r>
          </a:p>
          <a:p>
            <a:pPr>
              <a:buNone/>
            </a:pPr>
            <a:r>
              <a:rPr lang="de-DE" sz="1800" dirty="0" smtClean="0"/>
              <a:t>					Ingenieurbüro Scholz, Passau</a:t>
            </a:r>
          </a:p>
          <a:p>
            <a:pPr>
              <a:buNone/>
            </a:pPr>
            <a:endParaRPr lang="de-DE" sz="1800" dirty="0" smtClean="0"/>
          </a:p>
          <a:p>
            <a:pPr>
              <a:buNone/>
            </a:pPr>
            <a:r>
              <a:rPr lang="de-DE" sz="1800" dirty="0" smtClean="0"/>
              <a:t>Bauphysik				Dr. Blechschmidt und Reinhold, Chemnitz</a:t>
            </a:r>
          </a:p>
          <a:p>
            <a:pPr>
              <a:buNone/>
            </a:pPr>
            <a:r>
              <a:rPr lang="de-DE" sz="1800" dirty="0" smtClean="0"/>
              <a:t> </a:t>
            </a:r>
          </a:p>
          <a:p>
            <a:pPr>
              <a:buNone/>
            </a:pPr>
            <a:r>
              <a:rPr lang="de-DE" sz="1800" dirty="0" smtClean="0"/>
              <a:t>Freianlagenplanung			Christina Kautz Landschaftsarchitektur, Berlin</a:t>
            </a:r>
          </a:p>
          <a:p>
            <a:pPr>
              <a:buNone/>
            </a:pPr>
            <a:r>
              <a:rPr lang="de-DE" sz="1800" dirty="0" smtClean="0"/>
              <a:t> </a:t>
            </a:r>
          </a:p>
          <a:p>
            <a:pPr>
              <a:buNone/>
            </a:pPr>
            <a:r>
              <a:rPr lang="de-DE" sz="1800" dirty="0" smtClean="0"/>
              <a:t>Brandschutznachweis		HHP Süd, Ludwigshafen</a:t>
            </a:r>
            <a:endParaRPr lang="de-DE" sz="18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defRPr/>
            </a:pPr>
            <a:r>
              <a:rPr lang="de-DE" dirty="0" smtClean="0"/>
              <a:t>Planungs- und Baureferat  |  Hochbauamt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AAE1D1-68DC-4F64-8590-87B353DAB64F}" type="slidenum">
              <a:rPr lang="de-DE" smtClean="0"/>
              <a:pPr/>
              <a:t>11</a:t>
            </a:fld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'1.0' encoding='UTF-8' standalone='no' ?><Relationships xmlns="http://schemas.openxmlformats.org/package/2006/relationships"><Relationship Id="rId1" Type="http://schemas.openxmlformats.org/officeDocument/2006/relationships/customXmlProps" Target="itemProps1.xml" /></Relationships>
</file>

<file path=customXml/item1.xml><?xml version="1.0" encoding="utf-8"?>
<f:fields xmlns:f="http://schemas.fabasoft.com/folio/2007/fields">
  <f:record ref="">
    <f:field ref="objname" par="" text="TOP 5a PowerPointPräsentation_Künstlerhaus 3BA_KuKuQ.docx.pptx"/>
    <f:field ref="objsubject" par="" text=""/>
    <f:field ref="objcreatedby" par="" text="eris_svc"/>
    <f:field ref="objcreatedat" par="" text="09.11.2016 10:28:35"/>
    <f:field ref="objchangedby" par="" text="eris_svc"/>
    <f:field ref="objmodifiedat" par="" text="09.11.2016 10:28:46"/>
    <f:field ref="doc_FSCFOLIO_1_1001_FieldDocumentNumber" par="" text=""/>
    <f:field ref="doc_FSCFOLIO_1_1001_FieldSubject" par="" text=""/>
    <f:field ref="FSCFOLIO_1_1001_FieldCurrentUser" par="" text="elan_ris_test"/>
    <f:field ref="CCAPRECONFIG_15_1001_Objektname" par="" text="TOP 5a PowerPointPräsentation_Künstlerhaus 3BA_KuKuQ.docx.pptx"/>
    <f:field ref="DEPRECONFIG_15_1001_Objektname" par="" text="TOP 5a PowerPointPräsentation_Künstlerhaus 3BA_KuKuQ.docx.pptx"/>
  </f:record>
  <f:record inx="1" ref="">
    <f:field ref="DEPRECONFIG_15_1001_Anrede" par="" text=""/>
    <f:field ref="DEPRECONFIG_15_1001_Titel" par="" text=""/>
    <f:field ref="DEPRECONFIG_15_1001_Vorname" par="" text=""/>
    <f:field ref="DEPRECONFIG_15_1001_Nachname" par="" text=""/>
    <f:field ref="DEPRECONFIG_15_1001_Strasse" par="" text=""/>
    <f:field ref="DEPRECONFIG_15_1001_Hausnummer" par="" text=""/>
    <f:field ref="DEPRECONFIG_15_1001_Postleitzahl" par="" text=""/>
    <f:field ref="DEPRECONFIG_15_1001_Ort" par="" text=""/>
    <f:field ref="DEPRECONFIG_15_1001_EMailAdresse" par="" text=""/>
    <f:field ref="DEPRECONFIG_15_1001_Geschlecht" par="" text=""/>
    <f:field ref="DEPRECONFIG_15_1001_Land" par="" text=""/>
    <f:field ref="DEPRECONFIG_15_1001_Organisationsname" par="" text=""/>
    <f:field ref="DEPRECONFIG_15_1001_Organisationskurzname" par="" text=""/>
    <f:field ref="NUERNBERGCFG_15_1700_Briefanrede" par="" text=""/>
    <f:field ref="NUERNBERGCFG_15_1700_Namenszusatz" par="" text=""/>
    <f:field ref="NUERNBERGCFG_15_1700_Zusaetzliche_Adressangaben" par="" text=""/>
    <f:field ref="NUERNBERGCFG_15_1700_Postfach" par="" text=""/>
    <f:field ref="NUERNBERGCFG_15_1700_Fax" par="" text=""/>
  </f:record>
  <f:display par="" text="...">
    <f:field ref="FSCFOLIO_1_1001_FieldCurrentUser" text="Aktueller Benutzer"/>
    <f:field ref="objsubject" text="Betreff (einzeilig)"/>
    <f:field ref="objcreatedat" text="Erzeugt am/um"/>
    <f:field ref="objcreatedby" text="Erzeugt von"/>
    <f:field ref="objmodifiedat" text="Letzte Änderung am/um"/>
    <f:field ref="objchangedby" text="Letzte Änderung von"/>
    <f:field ref="objname" text="Name"/>
    <f:field ref="CCAPRECONFIG_15_1001_Objektname" text="Objektname"/>
    <f:field ref="DEPRECONFIG_15_1001_Objektname" text="Objektname"/>
  </f:display>
  <f:display par="" text="Serialcontext &gt; Adressat/innen">
    <f:field ref="DEPRECONFIG_15_1001_Anrede" text="Anrede"/>
    <f:field ref="NUERNBERGCFG_15_1700_Briefanrede" text="Briefanrede"/>
    <f:field ref="DEPRECONFIG_15_1001_EMailAdresse" text="E-Mail-Adresse"/>
    <f:field ref="NUERNBERGCFG_15_1700_Fax" text="Fax"/>
    <f:field ref="DEPRECONFIG_15_1001_Geschlecht" text="Geschlecht"/>
    <f:field ref="DEPRECONFIG_15_1001_Hausnummer" text="Hausnummer"/>
    <f:field ref="DEPRECONFIG_15_1001_Land" text="Land"/>
    <f:field ref="DEPRECONFIG_15_1001_Nachname" text="Nachname"/>
    <f:field ref="NUERNBERGCFG_15_1700_Namenszusatz" text="Namenszusatz"/>
    <f:field ref="DEPRECONFIG_15_1001_Organisationskurzname" text="Organisationskurzname"/>
    <f:field ref="DEPRECONFIG_15_1001_Organisationsname" text="Organisationsname"/>
    <f:field ref="DEPRECONFIG_15_1001_Ort" text="Ort"/>
    <f:field ref="NUERNBERGCFG_15_1700_Postfach" text="Postfach"/>
    <f:field ref="DEPRECONFIG_15_1001_Postleitzahl" text="Postleitzahl"/>
    <f:field ref="DEPRECONFIG_15_1001_Strasse" text="Strasse"/>
    <f:field ref="DEPRECONFIG_15_1001_Titel" text="Titel"/>
    <f:field ref="DEPRECONFIG_15_1001_Vorname" text="Vorname"/>
    <f:field ref="NUERNBERGCFG_15_1700_Zusaetzliche_Adressangaben" text="Zusätzliche Adressangaben"/>
  </f:display>
  <f:display par="" text="Serienbrief">
    <f:field ref="doc_FSCFOLIO_1_1001_FieldSubject" text="Betreff"/>
    <f:field ref="doc_FSCFOLIO_1_1001_FieldDocumentNumber" text="Dokument Nummer"/>
  </f:display>
</f:fields>
</file>

<file path=customXml/itemProps1.xml><?xml version="1.0" encoding="utf-8"?>
<ds:datastoreItem xmlns:ds="http://schemas.openxmlformats.org/officeDocument/2006/customXml" ds:itemID="{4E8A9591-F074-446B-902F-511FF79C122F}">
  <ds:schemaRefs>
    <ds:schemaRef ds:uri="http://schemas.fabasoft.com/folio/2007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416</Words>
  <Application>Microsoft Office PowerPoint</Application>
  <PresentationFormat>Benutzerdefiniert</PresentationFormat>
  <Paragraphs>138</Paragraphs>
  <Slides>11</Slides>
  <Notes>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2" baseType="lpstr">
      <vt:lpstr>blank</vt:lpstr>
      <vt:lpstr>Folie 1</vt:lpstr>
      <vt:lpstr>Folie 2</vt:lpstr>
      <vt:lpstr>Folie 3</vt:lpstr>
      <vt:lpstr>Folie 4</vt:lpstr>
      <vt:lpstr>Künstlerhaus / Generalsanierung 3. Bauabschnitt Vorentwurfsplanung September 2016  Längsschnitt Bestand</vt:lpstr>
      <vt:lpstr>Künstlerhaus / Generalsanierung 3. Bauabschnitt Vorentwurfsplanung September 2016 Längsschnitt – Florian Nagler Architekten</vt:lpstr>
      <vt:lpstr>Künstlerhaus / Generalsanierung 3. Bauabschnitt Vorentwurfsplanung September 2016 Grundriss Obergeschoss – Florian Nagler Architekten</vt:lpstr>
      <vt:lpstr>Künstlerhaus / Generalsanierung 3. Bauabschnitt Vorentwurfsplanung September 2016 Grundriss Erdgeschoss – Florian Nagler Architekten </vt:lpstr>
      <vt:lpstr>Künstlerhaus / Generalsanierung 3. Bauabschnitt Vorentwurfsplanung September 2016 Grundriss Untergeschoss – Florian Nagler Architekten</vt:lpstr>
      <vt:lpstr>Künstlerhaus / Generalsanierung 3. Bauabschnitt Vorentwurfsplanung September 2016 Grundriss Untergeschoss zwei – Florian Nagler Architekten</vt:lpstr>
      <vt:lpstr>Künstlerhaus / Generalsanierung 3. Bauabschnitt  Vorentwurfsplanung September 2016   Projektbeteiligte</vt:lpstr>
    </vt:vector>
  </TitlesOfParts>
  <Company>Stadt Nürnberg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Thema</dc:title>
  <dc:creator>seitzak</dc:creator>
  <cp:lastModifiedBy>damianad</cp:lastModifiedBy>
  <cp:revision>87</cp:revision>
  <dcterms:created xsi:type="dcterms:W3CDTF">2016-10-13T15:48:58Z</dcterms:created>
  <dcterms:modified xsi:type="dcterms:W3CDTF">2016-10-20T10:15:45Z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name="FSC#NUERNBERG@15.1700:DocumentReference" pid="2" fmtid="{D5CDD505-2E9C-101B-9397-08002B2CF9AE}">
    <vt:lpwstr/>
  </property>
  <property name="FSC#NUERNBERG@15.1700:DraftAcceptedBy" pid="3" fmtid="{D5CDD505-2E9C-101B-9397-08002B2CF9AE}">
    <vt:lpwstr/>
  </property>
  <property name="FSC#CFGBAYERN@15.1400:BankDetailsIDOwnerGroup" pid="4" fmtid="{D5CDD505-2E9C-101B-9397-08002B2CF9AE}">
    <vt:lpwstr/>
  </property>
  <property name="FSC#CFGBAYERN@15.1400:BankDetailsOwnerGroup" pid="5" fmtid="{D5CDD505-2E9C-101B-9397-08002B2CF9AE}">
    <vt:lpwstr/>
  </property>
  <property name="FSC#CFGBAYERN@15.1400:VisitingHoursOwnerGroup" pid="6" fmtid="{D5CDD505-2E9C-101B-9397-08002B2CF9AE}">
    <vt:lpwstr/>
  </property>
  <property name="FSC#CFGBAYERN@15.1400:DocumentFileSubject" pid="7" fmtid="{D5CDD505-2E9C-101B-9397-08002B2CF9AE}">
    <vt:lpwstr/>
  </property>
  <property name="FSC#CFGBAYERN@15.1400:BankDetailsBICOwnerGroup" pid="8" fmtid="{D5CDD505-2E9C-101B-9397-08002B2CF9AE}">
    <vt:lpwstr/>
  </property>
  <property name="FSC#CFGBAYERN@15.1400:AddrDate" pid="9" fmtid="{D5CDD505-2E9C-101B-9397-08002B2CF9AE}">
    <vt:lpwstr/>
  </property>
  <property name="FSC#CFGBAYERN@15.1400:OwnerGroupOfficeBuilding" pid="10" fmtid="{D5CDD505-2E9C-101B-9397-08002B2CF9AE}">
    <vt:lpwstr/>
  </property>
  <property name="FSC#CFGBAYERN@15.1400:OwnerFunction" pid="11" fmtid="{D5CDD505-2E9C-101B-9397-08002B2CF9AE}">
    <vt:lpwstr/>
  </property>
  <property name="FSC#CFGBAYERN@15.1400:OwnerGender" pid="12" fmtid="{D5CDD505-2E9C-101B-9397-08002B2CF9AE}">
    <vt:lpwstr/>
  </property>
  <property name="FSC#CFGBAYERN@15.1400:OwnerSurName" pid="13" fmtid="{D5CDD505-2E9C-101B-9397-08002B2CF9AE}">
    <vt:lpwstr/>
  </property>
  <property name="FSC#CFGBAYERN@15.1400:OwnerNameAffix" pid="14" fmtid="{D5CDD505-2E9C-101B-9397-08002B2CF9AE}">
    <vt:lpwstr/>
  </property>
  <property name="FSC#CFGBAYERN@15.1400:OwnerTitle" pid="15" fmtid="{D5CDD505-2E9C-101B-9397-08002B2CF9AE}">
    <vt:lpwstr/>
  </property>
  <property name="FSC#CFGBAYERN@15.1400:OwnerFirstName" pid="16" fmtid="{D5CDD505-2E9C-101B-9397-08002B2CF9AE}">
    <vt:lpwstr/>
  </property>
  <property name="FSC#CFGBAYERN@15.1400:EmailOwnerGroup" pid="17" fmtid="{D5CDD505-2E9C-101B-9397-08002B2CF9AE}">
    <vt:lpwstr/>
  </property>
  <property name="FSC#CFGBAYERN@15.1400:EmailOwner" pid="18" fmtid="{D5CDD505-2E9C-101B-9397-08002B2CF9AE}">
    <vt:lpwstr/>
  </property>
  <property name="FSC#CFGBAYERN@15.1400:FaxNumberOwnerGroup" pid="19" fmtid="{D5CDD505-2E9C-101B-9397-08002B2CF9AE}">
    <vt:lpwstr/>
  </property>
  <property name="FSC#CFGBAYERN@15.1400:ForeignNr" pid="20" fmtid="{D5CDD505-2E9C-101B-9397-08002B2CF9AE}">
    <vt:lpwstr/>
  </property>
  <property name="FSC#CFGBAYERN@15.1400:BankDetailsIBANOwnerGroup" pid="21" fmtid="{D5CDD505-2E9C-101B-9397-08002B2CF9AE}">
    <vt:lpwstr/>
  </property>
  <property name="FSC#CFGBAYERN@15.1400:BankDetailsNameOwnerGroup" pid="22" fmtid="{D5CDD505-2E9C-101B-9397-08002B2CF9AE}">
    <vt:lpwstr/>
  </property>
  <property name="FSC#CFGBAYERN@15.1400:OrganizationOwnerGroup" pid="23" fmtid="{D5CDD505-2E9C-101B-9397-08002B2CF9AE}">
    <vt:lpwstr/>
  </property>
  <property name="FSC#CFGBAYERN@15.1400:SignFinalVersionByFunction" pid="24" fmtid="{D5CDD505-2E9C-101B-9397-08002B2CF9AE}">
    <vt:lpwstr/>
  </property>
  <property name="FSC#CFGBAYERN@15.1400:SignFinalVersionBySurname" pid="25" fmtid="{D5CDD505-2E9C-101B-9397-08002B2CF9AE}">
    <vt:lpwstr/>
  </property>
  <property name="FSC#CFGBAYERN@15.1400:SignFinalVersionByNameAffix" pid="26" fmtid="{D5CDD505-2E9C-101B-9397-08002B2CF9AE}">
    <vt:lpwstr/>
  </property>
  <property name="FSC#CFGBAYERN@15.1400:SignFinalVersionByTitle" pid="27" fmtid="{D5CDD505-2E9C-101B-9397-08002B2CF9AE}">
    <vt:lpwstr/>
  </property>
  <property name="FSC#CFGBAYERN@15.1400:SignFinalVersionByFirstname" pid="28" fmtid="{D5CDD505-2E9C-101B-9397-08002B2CF9AE}">
    <vt:lpwstr/>
  </property>
  <property name="FSC#CFGBAYERN@15.1400:SignFinalVersionByJobTitle" pid="29" fmtid="{D5CDD505-2E9C-101B-9397-08002B2CF9AE}">
    <vt:lpwstr/>
  </property>
  <property name="FSC#CFGBAYERN@15.1400:TelNumberOwner" pid="30" fmtid="{D5CDD505-2E9C-101B-9397-08002B2CF9AE}">
    <vt:lpwstr/>
  </property>
  <property name="FSC#CFGBAYERN@15.1400:URLOwnerGroup" pid="31" fmtid="{D5CDD505-2E9C-101B-9397-08002B2CF9AE}">
    <vt:lpwstr/>
  </property>
  <property name="FSC#CFGBAYERN@15.1400:TransportConnectionOwnerGroup" pid="32" fmtid="{D5CDD505-2E9C-101B-9397-08002B2CF9AE}">
    <vt:lpwstr/>
  </property>
  <property name="FSC#CFGBAYERN@15.1400:OwnerRoomNumber" pid="33" fmtid="{D5CDD505-2E9C-101B-9397-08002B2CF9AE}">
    <vt:lpwstr/>
  </property>
  <property name="FSC#NUERNBERGCFG@15.1700:SignFinalVersionByOrganization" pid="34" fmtid="{D5CDD505-2E9C-101B-9397-08002B2CF9AE}">
    <vt:lpwstr/>
  </property>
  <property name="FSC#NUERNBERGCFG@15.1700:OwnerUserAbbreviation" pid="35" fmtid="{D5CDD505-2E9C-101B-9397-08002B2CF9AE}">
    <vt:lpwstr/>
  </property>
  <property name="FSC#NUERNBERGCFG@15.1700:OwnerActionDesignator" pid="36" fmtid="{D5CDD505-2E9C-101B-9397-08002B2CF9AE}">
    <vt:lpwstr/>
  </property>
  <property name="FSC#NUERNBERGCFG@15.1700:CurrentUserPersonActionDesignator" pid="37" fmtid="{D5CDD505-2E9C-101B-9397-08002B2CF9AE}">
    <vt:lpwstr/>
  </property>
  <property name="FSC#NUERNBERGCFG@15.1700:CurrentUserRoleActionDesignator" pid="38" fmtid="{D5CDD505-2E9C-101B-9397-08002B2CF9AE}">
    <vt:lpwstr/>
  </property>
  <property name="FSC#NUERNBERGCFG@15.1700:CurrentGroupName" pid="39" fmtid="{D5CDD505-2E9C-101B-9397-08002B2CF9AE}">
    <vt:lpwstr>Bürgermeisteramt</vt:lpwstr>
  </property>
  <property name="FSC#NUERNBERGCFG@15.1700:DocumentReference" pid="40" fmtid="{D5CDD505-2E9C-101B-9397-08002B2CF9AE}">
    <vt:lpwstr/>
  </property>
  <property name="FSC#NUERNBERGCFG@15.1700:DraftAcceptby" pid="41" fmtid="{D5CDD505-2E9C-101B-9397-08002B2CF9AE}">
    <vt:lpwstr/>
  </property>
  <property name="FSC#NUERNBERGCFG@15.1700:BankDetailsIDOwnerGroup" pid="42" fmtid="{D5CDD505-2E9C-101B-9397-08002B2CF9AE}">
    <vt:lpwstr/>
  </property>
  <property name="FSC#NUERNBERGCFG@15.1700:BankDetailsOwnerGroup" pid="43" fmtid="{D5CDD505-2E9C-101B-9397-08002B2CF9AE}">
    <vt:lpwstr/>
  </property>
  <property name="FSC#NUERNBERGCFG@15.1700:VisitingHoursOwnerGroup" pid="44" fmtid="{D5CDD505-2E9C-101B-9397-08002B2CF9AE}">
    <vt:lpwstr/>
  </property>
  <property name="FSC#NUERNBERGCFG@15.1700:DocumentFileSubject" pid="45" fmtid="{D5CDD505-2E9C-101B-9397-08002B2CF9AE}">
    <vt:lpwstr/>
  </property>
  <property name="FSC#NUERNBERGCFG@15.1700:BankDetailsBICOwnerGroup" pid="46" fmtid="{D5CDD505-2E9C-101B-9397-08002B2CF9AE}">
    <vt:lpwstr/>
  </property>
  <property name="FSC#NUERNBERGCFG@15.1700:AddrDate" pid="47" fmtid="{D5CDD505-2E9C-101B-9397-08002B2CF9AE}">
    <vt:lpwstr/>
  </property>
  <property name="FSC#NUERNBERGCFG@15.1700:ReferDate" pid="48" fmtid="{D5CDD505-2E9C-101B-9397-08002B2CF9AE}">
    <vt:lpwstr/>
  </property>
  <property name="FSC#NUERNBERGCFG@15.1700:OwnerGroupOfficeBuilding" pid="49" fmtid="{D5CDD505-2E9C-101B-9397-08002B2CF9AE}">
    <vt:lpwstr/>
  </property>
  <property name="FSC#NUERNBERGCFG@15.1700:OwnerFunction" pid="50" fmtid="{D5CDD505-2E9C-101B-9397-08002B2CF9AE}">
    <vt:lpwstr/>
  </property>
  <property name="FSC#NUERNBERGCFG@15.1700:OwnerGender" pid="51" fmtid="{D5CDD505-2E9C-101B-9397-08002B2CF9AE}">
    <vt:lpwstr/>
  </property>
  <property name="FSC#NUERNBERGCFG@15.1700:OwnerSurName" pid="52" fmtid="{D5CDD505-2E9C-101B-9397-08002B2CF9AE}">
    <vt:lpwstr/>
  </property>
  <property name="FSC#NUERNBERGCFG@15.1700:OwnerNameAffix" pid="53" fmtid="{D5CDD505-2E9C-101B-9397-08002B2CF9AE}">
    <vt:lpwstr/>
  </property>
  <property name="FSC#NUERNBERGCFG@15.1700:OwnerTitle" pid="54" fmtid="{D5CDD505-2E9C-101B-9397-08002B2CF9AE}">
    <vt:lpwstr/>
  </property>
  <property name="FSC#NUERNBERGCFG@15.1700:OwnerFirstName" pid="55" fmtid="{D5CDD505-2E9C-101B-9397-08002B2CF9AE}">
    <vt:lpwstr/>
  </property>
  <property name="FSC#NUERNBERGCFG@15.1700:EmailOwnerGroup" pid="56" fmtid="{D5CDD505-2E9C-101B-9397-08002B2CF9AE}">
    <vt:lpwstr/>
  </property>
  <property name="FSC#NUERNBERGCFG@15.1700:EmailOwner" pid="57" fmtid="{D5CDD505-2E9C-101B-9397-08002B2CF9AE}">
    <vt:lpwstr/>
  </property>
  <property name="FSC#NUERNBERGCFG@15.1700:FaxNumberOwnerGroup" pid="58" fmtid="{D5CDD505-2E9C-101B-9397-08002B2CF9AE}">
    <vt:lpwstr/>
  </property>
  <property name="FSC#NUERNBERGCFG@15.1700:ForeignNr" pid="59" fmtid="{D5CDD505-2E9C-101B-9397-08002B2CF9AE}">
    <vt:lpwstr/>
  </property>
  <property name="FSC#NUERNBERGCFG@15.1700:BankDetailsIBANOwnerGroup" pid="60" fmtid="{D5CDD505-2E9C-101B-9397-08002B2CF9AE}">
    <vt:lpwstr/>
  </property>
  <property name="FSC#NUERNBERGCFG@15.1700:BankDetailsNameOwnerGroup" pid="61" fmtid="{D5CDD505-2E9C-101B-9397-08002B2CF9AE}">
    <vt:lpwstr/>
  </property>
  <property name="FSC#NUERNBERGCFG@15.1700:OrganizationOwnerGroup" pid="62" fmtid="{D5CDD505-2E9C-101B-9397-08002B2CF9AE}">
    <vt:lpwstr/>
  </property>
  <property name="FSC#NUERNBERGCFG@15.1700:SignFinalVersionByFunction" pid="63" fmtid="{D5CDD505-2E9C-101B-9397-08002B2CF9AE}">
    <vt:lpwstr/>
  </property>
  <property name="FSC#NUERNBERGCFG@15.1700:SignFinalVersionBySurname" pid="64" fmtid="{D5CDD505-2E9C-101B-9397-08002B2CF9AE}">
    <vt:lpwstr/>
  </property>
  <property name="FSC#NUERNBERGCFG@15.1700:SignFinalVersionByNameAffix" pid="65" fmtid="{D5CDD505-2E9C-101B-9397-08002B2CF9AE}">
    <vt:lpwstr/>
  </property>
  <property name="FSC#NUERNBERGCFG@15.1700:SignFinalVersionByTitle" pid="66" fmtid="{D5CDD505-2E9C-101B-9397-08002B2CF9AE}">
    <vt:lpwstr/>
  </property>
  <property name="FSC#NUERNBERGCFG@15.1700:SignFinalVersionByFirstname" pid="67" fmtid="{D5CDD505-2E9C-101B-9397-08002B2CF9AE}">
    <vt:lpwstr/>
  </property>
  <property name="FSC#NUERNBERGCFG@15.1700:SignFinalVersionByJobTitle" pid="68" fmtid="{D5CDD505-2E9C-101B-9397-08002B2CF9AE}">
    <vt:lpwstr/>
  </property>
  <property name="FSC#NUERNBERGCFG@15.1700:TelNumberOwner" pid="69" fmtid="{D5CDD505-2E9C-101B-9397-08002B2CF9AE}">
    <vt:lpwstr/>
  </property>
  <property name="FSC#NUERNBERGCFG@15.1700:URLOwnerGroup" pid="70" fmtid="{D5CDD505-2E9C-101B-9397-08002B2CF9AE}">
    <vt:lpwstr/>
  </property>
  <property name="FSC#NUERNBERGCFG@15.1700:TransportConnectionOwnerGroup" pid="71" fmtid="{D5CDD505-2E9C-101B-9397-08002B2CF9AE}">
    <vt:lpwstr/>
  </property>
  <property name="FSC#NUERNBERGCFG@15.1700:OwnerRoomNumber" pid="72" fmtid="{D5CDD505-2E9C-101B-9397-08002B2CF9AE}">
    <vt:lpwstr/>
  </property>
  <property name="FSC#NUERNBERGCFG@15.1700:AgencyID" pid="73" fmtid="{D5CDD505-2E9C-101B-9397-08002B2CF9AE}">
    <vt:lpwstr/>
  </property>
  <property name="FSC#NUERNBERGCFG@15.1700:Signatures" pid="74" fmtid="{D5CDD505-2E9C-101B-9397-08002B2CF9AE}">
    <vt:lpwstr/>
  </property>
  <property name="FSC#NUERNBERGCFG@15.1700:OrganizationOwnerGroupGrshortname" pid="75" fmtid="{D5CDD505-2E9C-101B-9397-08002B2CF9AE}">
    <vt:lpwstr/>
  </property>
  <property name="FSC#NUERNBERGCFG@15.1700:OrganizationOwnerGroupGrlongname" pid="76" fmtid="{D5CDD505-2E9C-101B-9397-08002B2CF9AE}">
    <vt:lpwstr/>
  </property>
  <property name="FSC#FSCBUILTINSETTINGS@2171.100:OwnerAdrStreet" pid="77" fmtid="{D5CDD505-2E9C-101B-9397-08002B2CF9AE}">
    <vt:lpwstr/>
  </property>
  <property name="FSC#FSCBUILTINSETTINGS@2171.100:ReferDate" pid="78" fmtid="{D5CDD505-2E9C-101B-9397-08002B2CF9AE}">
    <vt:lpwstr/>
  </property>
  <property name="FSC#COOELAK@1.1001:Subject" pid="79" fmtid="{D5CDD505-2E9C-101B-9397-08002B2CF9AE}">
    <vt:lpwstr/>
  </property>
  <property name="FSC#COOELAK@1.1001:FileReference" pid="80" fmtid="{D5CDD505-2E9C-101B-9397-08002B2CF9AE}">
    <vt:lpwstr/>
  </property>
  <property name="FSC#COOELAK@1.1001:FileRefYear" pid="81" fmtid="{D5CDD505-2E9C-101B-9397-08002B2CF9AE}">
    <vt:lpwstr/>
  </property>
  <property name="FSC#COOELAK@1.1001:FileRefOrdinal" pid="82" fmtid="{D5CDD505-2E9C-101B-9397-08002B2CF9AE}">
    <vt:lpwstr/>
  </property>
  <property name="FSC#COOELAK@1.1001:FileRefOU" pid="83" fmtid="{D5CDD505-2E9C-101B-9397-08002B2CF9AE}">
    <vt:lpwstr/>
  </property>
  <property name="FSC#COOELAK@1.1001:Organization" pid="84" fmtid="{D5CDD505-2E9C-101B-9397-08002B2CF9AE}">
    <vt:lpwstr/>
  </property>
  <property name="FSC#COOELAK@1.1001:Owner" pid="85" fmtid="{D5CDD505-2E9C-101B-9397-08002B2CF9AE}">
    <vt:lpwstr>eris_x005f_svc</vt:lpwstr>
  </property>
  <property name="FSC#COOELAK@1.1001:OwnerExtension" pid="86" fmtid="{D5CDD505-2E9C-101B-9397-08002B2CF9AE}">
    <vt:lpwstr/>
  </property>
  <property name="FSC#COOELAK@1.1001:OwnerFaxExtension" pid="87" fmtid="{D5CDD505-2E9C-101B-9397-08002B2CF9AE}">
    <vt:lpwstr/>
  </property>
  <property name="FSC#COOELAK@1.1001:DispatchedBy" pid="88" fmtid="{D5CDD505-2E9C-101B-9397-08002B2CF9AE}">
    <vt:lpwstr/>
  </property>
  <property name="FSC#COOELAK@1.1001:DispatchedAt" pid="89" fmtid="{D5CDD505-2E9C-101B-9397-08002B2CF9AE}">
    <vt:lpwstr/>
  </property>
  <property name="FSC#COOELAK@1.1001:ApprovedBy" pid="90" fmtid="{D5CDD505-2E9C-101B-9397-08002B2CF9AE}">
    <vt:lpwstr/>
  </property>
  <property name="FSC#COOELAK@1.1001:ApprovedAt" pid="91" fmtid="{D5CDD505-2E9C-101B-9397-08002B2CF9AE}">
    <vt:lpwstr/>
  </property>
  <property name="FSC#COOELAK@1.1001:Department" pid="92" fmtid="{D5CDD505-2E9C-101B-9397-08002B2CF9AE}">
    <vt:lpwstr>str (Stadtrat)</vt:lpwstr>
  </property>
  <property name="FSC#COOELAK@1.1001:CreatedAt" pid="93" fmtid="{D5CDD505-2E9C-101B-9397-08002B2CF9AE}">
    <vt:lpwstr>09.11.2016</vt:lpwstr>
  </property>
  <property name="FSC#COOELAK@1.1001:OU" pid="94" fmtid="{D5CDD505-2E9C-101B-9397-08002B2CF9AE}">
    <vt:lpwstr>str (Stadtrat)</vt:lpwstr>
  </property>
  <property name="FSC#COOELAK@1.1001:Priority" pid="95" fmtid="{D5CDD505-2E9C-101B-9397-08002B2CF9AE}">
    <vt:lpwstr> ()</vt:lpwstr>
  </property>
  <property name="FSC#COOELAK@1.1001:ObjBarCode" pid="96" fmtid="{D5CDD505-2E9C-101B-9397-08002B2CF9AE}">
    <vt:lpwstr>*COO.2171.101.16.7469989*</vt:lpwstr>
  </property>
  <property name="FSC#COOELAK@1.1001:RefBarCode" pid="97" fmtid="{D5CDD505-2E9C-101B-9397-08002B2CF9AE}">
    <vt:lpwstr>*COO.2171.101.4.4496216*</vt:lpwstr>
  </property>
  <property name="FSC#COOELAK@1.1001:FileRefBarCode" pid="98" fmtid="{D5CDD505-2E9C-101B-9397-08002B2CF9AE}">
    <vt:lpwstr>**</vt:lpwstr>
  </property>
  <property name="FSC#COOELAK@1.1001:ExternalRef" pid="99" fmtid="{D5CDD505-2E9C-101B-9397-08002B2CF9AE}">
    <vt:lpwstr/>
  </property>
  <property name="FSC#COOELAK@1.1001:IncomingNumber" pid="100" fmtid="{D5CDD505-2E9C-101B-9397-08002B2CF9AE}">
    <vt:lpwstr/>
  </property>
  <property name="FSC#COOELAK@1.1001:IncomingSubject" pid="101" fmtid="{D5CDD505-2E9C-101B-9397-08002B2CF9AE}">
    <vt:lpwstr>PowerPointPräsentation Künstlerhaus 3. BA</vt:lpwstr>
  </property>
  <property name="FSC#COOELAK@1.1001:ProcessResponsible" pid="102" fmtid="{D5CDD505-2E9C-101B-9397-08002B2CF9AE}">
    <vt:lpwstr/>
  </property>
  <property name="FSC#COOELAK@1.1001:ProcessResponsiblePhone" pid="103" fmtid="{D5CDD505-2E9C-101B-9397-08002B2CF9AE}">
    <vt:lpwstr/>
  </property>
  <property name="FSC#COOELAK@1.1001:ProcessResponsibleMail" pid="104" fmtid="{D5CDD505-2E9C-101B-9397-08002B2CF9AE}">
    <vt:lpwstr/>
  </property>
  <property name="FSC#COOELAK@1.1001:ProcessResponsibleFax" pid="105" fmtid="{D5CDD505-2E9C-101B-9397-08002B2CF9AE}">
    <vt:lpwstr/>
  </property>
  <property name="FSC#COOELAK@1.1001:ApproverFirstName" pid="106" fmtid="{D5CDD505-2E9C-101B-9397-08002B2CF9AE}">
    <vt:lpwstr/>
  </property>
  <property name="FSC#COOELAK@1.1001:ApproverSurName" pid="107" fmtid="{D5CDD505-2E9C-101B-9397-08002B2CF9AE}">
    <vt:lpwstr/>
  </property>
  <property name="FSC#COOELAK@1.1001:ApproverTitle" pid="108" fmtid="{D5CDD505-2E9C-101B-9397-08002B2CF9AE}">
    <vt:lpwstr/>
  </property>
  <property name="FSC#COOELAK@1.1001:ExternalDate" pid="109" fmtid="{D5CDD505-2E9C-101B-9397-08002B2CF9AE}">
    <vt:lpwstr/>
  </property>
  <property name="FSC#COOELAK@1.1001:SettlementApprovedAt" pid="110" fmtid="{D5CDD505-2E9C-101B-9397-08002B2CF9AE}">
    <vt:lpwstr/>
  </property>
  <property name="FSC#COOELAK@1.1001:BaseNumber" pid="111" fmtid="{D5CDD505-2E9C-101B-9397-08002B2CF9AE}">
    <vt:lpwstr/>
  </property>
  <property name="FSC#COOELAK@1.1001:CurrentUserRolePos" pid="112" fmtid="{D5CDD505-2E9C-101B-9397-08002B2CF9AE}">
    <vt:lpwstr>Schriftgutverwalter/-in</vt:lpwstr>
  </property>
  <property name="FSC#COOELAK@1.1001:CurrentUserEmail" pid="113" fmtid="{D5CDD505-2E9C-101B-9397-08002B2CF9AE}">
    <vt:lpwstr/>
  </property>
  <property name="FSC#ELAKGOV@1.1001:PersonalSubjGender" pid="114" fmtid="{D5CDD505-2E9C-101B-9397-08002B2CF9AE}">
    <vt:lpwstr/>
  </property>
  <property name="FSC#ELAKGOV@1.1001:PersonalSubjFirstName" pid="115" fmtid="{D5CDD505-2E9C-101B-9397-08002B2CF9AE}">
    <vt:lpwstr/>
  </property>
  <property name="FSC#ELAKGOV@1.1001:PersonalSubjSurName" pid="116" fmtid="{D5CDD505-2E9C-101B-9397-08002B2CF9AE}">
    <vt:lpwstr/>
  </property>
  <property name="FSC#ELAKGOV@1.1001:PersonalSubjSalutation" pid="117" fmtid="{D5CDD505-2E9C-101B-9397-08002B2CF9AE}">
    <vt:lpwstr/>
  </property>
  <property name="FSC#ELAKGOV@1.1001:PersonalSubjAddress" pid="118" fmtid="{D5CDD505-2E9C-101B-9397-08002B2CF9AE}">
    <vt:lpwstr/>
  </property>
  <property name="FSC#ATSTATECFG@1.1001:Office" pid="119" fmtid="{D5CDD505-2E9C-101B-9397-08002B2CF9AE}">
    <vt:lpwstr/>
  </property>
  <property name="FSC#ATSTATECFG@1.1001:Agent" pid="120" fmtid="{D5CDD505-2E9C-101B-9397-08002B2CF9AE}">
    <vt:lpwstr/>
  </property>
  <property name="FSC#ATSTATECFG@1.1001:AgentPhone" pid="121" fmtid="{D5CDD505-2E9C-101B-9397-08002B2CF9AE}">
    <vt:lpwstr/>
  </property>
  <property name="FSC#ATSTATECFG@1.1001:DepartmentFax" pid="122" fmtid="{D5CDD505-2E9C-101B-9397-08002B2CF9AE}">
    <vt:lpwstr/>
  </property>
  <property name="FSC#ATSTATECFG@1.1001:DepartmentEmail" pid="123" fmtid="{D5CDD505-2E9C-101B-9397-08002B2CF9AE}">
    <vt:lpwstr/>
  </property>
  <property name="FSC#ATSTATECFG@1.1001:SubfileDate" pid="124" fmtid="{D5CDD505-2E9C-101B-9397-08002B2CF9AE}">
    <vt:lpwstr>09.11.2016</vt:lpwstr>
  </property>
  <property name="FSC#ATSTATECFG@1.1001:SubfileSubject" pid="125" fmtid="{D5CDD505-2E9C-101B-9397-08002B2CF9AE}">
    <vt:lpwstr>PowerPointPräsentation Künstlerhaus 3. BA</vt:lpwstr>
  </property>
  <property name="FSC#ATSTATECFG@1.1001:DepartmentZipCode" pid="126" fmtid="{D5CDD505-2E9C-101B-9397-08002B2CF9AE}">
    <vt:lpwstr/>
  </property>
  <property name="FSC#ATSTATECFG@1.1001:DepartmentCountry" pid="127" fmtid="{D5CDD505-2E9C-101B-9397-08002B2CF9AE}">
    <vt:lpwstr/>
  </property>
  <property name="FSC#ATSTATECFG@1.1001:DepartmentCity" pid="128" fmtid="{D5CDD505-2E9C-101B-9397-08002B2CF9AE}">
    <vt:lpwstr/>
  </property>
  <property name="FSC#ATSTATECFG@1.1001:DepartmentStreet" pid="129" fmtid="{D5CDD505-2E9C-101B-9397-08002B2CF9AE}">
    <vt:lpwstr/>
  </property>
  <property name="FSC#ATSTATECFG@1.1001:DepartmentDVR" pid="130" fmtid="{D5CDD505-2E9C-101B-9397-08002B2CF9AE}">
    <vt:lpwstr/>
  </property>
  <property name="FSC#ATSTATECFG@1.1001:DepartmentUID" pid="131" fmtid="{D5CDD505-2E9C-101B-9397-08002B2CF9AE}">
    <vt:lpwstr/>
  </property>
  <property name="FSC#ATSTATECFG@1.1001:SubfileReference" pid="132" fmtid="{D5CDD505-2E9C-101B-9397-08002B2CF9AE}">
    <vt:lpwstr/>
  </property>
  <property name="FSC#ATSTATECFG@1.1001:Clause" pid="133" fmtid="{D5CDD505-2E9C-101B-9397-08002B2CF9AE}">
    <vt:lpwstr/>
  </property>
  <property name="FSC#ATSTATECFG@1.1001:ApprovedSignature" pid="134" fmtid="{D5CDD505-2E9C-101B-9397-08002B2CF9AE}">
    <vt:lpwstr/>
  </property>
  <property name="FSC#ATSTATECFG@1.1001:BankAccount" pid="135" fmtid="{D5CDD505-2E9C-101B-9397-08002B2CF9AE}">
    <vt:lpwstr/>
  </property>
  <property name="FSC#ATSTATECFG@1.1001:BankAccountOwner" pid="136" fmtid="{D5CDD505-2E9C-101B-9397-08002B2CF9AE}">
    <vt:lpwstr/>
  </property>
  <property name="FSC#ATSTATECFG@1.1001:BankInstitute" pid="137" fmtid="{D5CDD505-2E9C-101B-9397-08002B2CF9AE}">
    <vt:lpwstr/>
  </property>
  <property name="FSC#ATSTATECFG@1.1001:BankAccountID" pid="138" fmtid="{D5CDD505-2E9C-101B-9397-08002B2CF9AE}">
    <vt:lpwstr/>
  </property>
  <property name="FSC#ATSTATECFG@1.1001:BankAccountIBAN" pid="139" fmtid="{D5CDD505-2E9C-101B-9397-08002B2CF9AE}">
    <vt:lpwstr/>
  </property>
  <property name="FSC#ATSTATECFG@1.1001:BankAccountBIC" pid="140" fmtid="{D5CDD505-2E9C-101B-9397-08002B2CF9AE}">
    <vt:lpwstr/>
  </property>
  <property name="FSC#ATSTATECFG@1.1001:BankName" pid="141" fmtid="{D5CDD505-2E9C-101B-9397-08002B2CF9AE}">
    <vt:lpwstr/>
  </property>
  <property name="FSC#FSCGOVDE@1.1001:FileRefOUEmail" pid="142" fmtid="{D5CDD505-2E9C-101B-9397-08002B2CF9AE}">
    <vt:lpwstr/>
  </property>
  <property name="FSC#FSCGOVDE@1.1001:ProcedureReference" pid="143" fmtid="{D5CDD505-2E9C-101B-9397-08002B2CF9AE}">
    <vt:lpwstr/>
  </property>
  <property name="FSC#FSCGOVDE@1.1001:FileSubject" pid="144" fmtid="{D5CDD505-2E9C-101B-9397-08002B2CF9AE}">
    <vt:lpwstr/>
  </property>
  <property name="FSC#FSCGOVDE@1.1001:ProcedureSubject" pid="145" fmtid="{D5CDD505-2E9C-101B-9397-08002B2CF9AE}">
    <vt:lpwstr/>
  </property>
  <property name="FSC#FSCGOVDE@1.1001:SignFinalVersionBy" pid="146" fmtid="{D5CDD505-2E9C-101B-9397-08002B2CF9AE}">
    <vt:lpwstr/>
  </property>
  <property name="FSC#FSCGOVDE@1.1001:SignFinalVersionAt" pid="147" fmtid="{D5CDD505-2E9C-101B-9397-08002B2CF9AE}">
    <vt:lpwstr/>
  </property>
  <property name="FSC#FSCGOVDE@1.1001:ProcedureRefBarCode" pid="148" fmtid="{D5CDD505-2E9C-101B-9397-08002B2CF9AE}">
    <vt:lpwstr/>
  </property>
  <property name="FSC#FSCGOVDE@1.1001:FileAddSubj" pid="149" fmtid="{D5CDD505-2E9C-101B-9397-08002B2CF9AE}">
    <vt:lpwstr/>
  </property>
  <property name="FSC#FSCGOVDE@1.1001:DocumentSubj" pid="150" fmtid="{D5CDD505-2E9C-101B-9397-08002B2CF9AE}">
    <vt:lpwstr>PowerPointPräsentation Künstlerhaus 3. BA</vt:lpwstr>
  </property>
  <property name="FSC#FSCGOVDE@1.1001:FileRel" pid="151" fmtid="{D5CDD505-2E9C-101B-9397-08002B2CF9AE}">
    <vt:lpwstr/>
  </property>
  <property name="FSC#COOSYSTEM@1.1:Container" pid="152" fmtid="{D5CDD505-2E9C-101B-9397-08002B2CF9AE}">
    <vt:lpwstr>COO.2171.101.16.7469989</vt:lpwstr>
  </property>
  <property name="FSC#FSCFOLIO@1.1001:docpropproject" pid="153" fmtid="{D5CDD505-2E9C-101B-9397-08002B2CF9AE}">
    <vt:lpwstr/>
  </property>
</Properties>
</file>