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customXml/itemProps1.xml" ContentType="application/vnd.openxmlformats-officedocument.customXmlProperties+xml"/>
</Types>
</file>

<file path=_rels/.rels><?xml version='1.0' encoding='UTF-8' standalone='no' ?><Relationships xmlns="http://schemas.openxmlformats.org/package/2006/relationships"><Relationship Id="rId3" Type="http://schemas.openxmlformats.org/package/2006/relationships/metadata/core-properties" Target="docProps/core.xml"></Relationship><Relationship Id="rId2" Type="http://schemas.openxmlformats.org/package/2006/relationships/metadata/thumbnail" Target="docProps/thumbnail.jpeg"></Relationship><Relationship Id="rId1" Type="http://schemas.openxmlformats.org/officeDocument/2006/relationships/officeDocument" Target="ppt/presentation.xml"></Relationship><Relationship Id="rId4" Type="http://schemas.openxmlformats.org/officeDocument/2006/relationships/extended-properties" Target="docProps/app.xml"></Relationship><Relationship Id="rId5"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91" r:id="rId1"/>
  </p:sldMasterIdLst>
  <p:notesMasterIdLst>
    <p:notesMasterId r:id="rId22"/>
  </p:notesMasterIdLst>
  <p:handoutMasterIdLst>
    <p:handoutMasterId r:id="rId23"/>
  </p:handoutMasterIdLst>
  <p:sldIdLst>
    <p:sldId id="256" r:id="rId2"/>
    <p:sldId id="317" r:id="rId3"/>
    <p:sldId id="318" r:id="rId4"/>
    <p:sldId id="321" r:id="rId5"/>
    <p:sldId id="322" r:id="rId6"/>
    <p:sldId id="319" r:id="rId7"/>
    <p:sldId id="324" r:id="rId8"/>
    <p:sldId id="323" r:id="rId9"/>
    <p:sldId id="326" r:id="rId10"/>
    <p:sldId id="325" r:id="rId11"/>
    <p:sldId id="327" r:id="rId12"/>
    <p:sldId id="330" r:id="rId13"/>
    <p:sldId id="328" r:id="rId14"/>
    <p:sldId id="329" r:id="rId15"/>
    <p:sldId id="332" r:id="rId16"/>
    <p:sldId id="315" r:id="rId17"/>
    <p:sldId id="311" r:id="rId18"/>
    <p:sldId id="310" r:id="rId19"/>
    <p:sldId id="331" r:id="rId20"/>
    <p:sldId id="262" r:id="rId21"/>
  </p:sldIdLst>
  <p:sldSz cx="10080625" cy="7561263"/>
  <p:notesSz cx="6797675" cy="9926638"/>
  <p:defaultTextStyle>
    <a:defPPr>
      <a:defRPr lang="de-DE"/>
    </a:defPPr>
    <a:lvl1pPr algn="l" defTabSz="1068388" rtl="0" fontAlgn="base">
      <a:spcBef>
        <a:spcPct val="0"/>
      </a:spcBef>
      <a:spcAft>
        <a:spcPct val="0"/>
      </a:spcAft>
      <a:defRPr sz="2100" kern="1200">
        <a:solidFill>
          <a:schemeClr val="tx1"/>
        </a:solidFill>
        <a:latin typeface="Arial" charset="0"/>
        <a:ea typeface="+mn-ea"/>
        <a:cs typeface="+mn-cs"/>
      </a:defRPr>
    </a:lvl1pPr>
    <a:lvl2pPr marL="533400" indent="-76200" algn="l" defTabSz="1068388" rtl="0" fontAlgn="base">
      <a:spcBef>
        <a:spcPct val="0"/>
      </a:spcBef>
      <a:spcAft>
        <a:spcPct val="0"/>
      </a:spcAft>
      <a:defRPr sz="2100" kern="1200">
        <a:solidFill>
          <a:schemeClr val="tx1"/>
        </a:solidFill>
        <a:latin typeface="Arial" charset="0"/>
        <a:ea typeface="+mn-ea"/>
        <a:cs typeface="+mn-cs"/>
      </a:defRPr>
    </a:lvl2pPr>
    <a:lvl3pPr marL="1068388" indent="-153988" algn="l" defTabSz="1068388" rtl="0" fontAlgn="base">
      <a:spcBef>
        <a:spcPct val="0"/>
      </a:spcBef>
      <a:spcAft>
        <a:spcPct val="0"/>
      </a:spcAft>
      <a:defRPr sz="2100" kern="1200">
        <a:solidFill>
          <a:schemeClr val="tx1"/>
        </a:solidFill>
        <a:latin typeface="Arial" charset="0"/>
        <a:ea typeface="+mn-ea"/>
        <a:cs typeface="+mn-cs"/>
      </a:defRPr>
    </a:lvl3pPr>
    <a:lvl4pPr marL="1603375" indent="-231775" algn="l" defTabSz="1068388" rtl="0" fontAlgn="base">
      <a:spcBef>
        <a:spcPct val="0"/>
      </a:spcBef>
      <a:spcAft>
        <a:spcPct val="0"/>
      </a:spcAft>
      <a:defRPr sz="2100" kern="1200">
        <a:solidFill>
          <a:schemeClr val="tx1"/>
        </a:solidFill>
        <a:latin typeface="Arial" charset="0"/>
        <a:ea typeface="+mn-ea"/>
        <a:cs typeface="+mn-cs"/>
      </a:defRPr>
    </a:lvl4pPr>
    <a:lvl5pPr marL="2138363" indent="-309563" algn="l" defTabSz="1068388" rtl="0" fontAlgn="base">
      <a:spcBef>
        <a:spcPct val="0"/>
      </a:spcBef>
      <a:spcAft>
        <a:spcPct val="0"/>
      </a:spcAft>
      <a:defRPr sz="2100" kern="1200">
        <a:solidFill>
          <a:schemeClr val="tx1"/>
        </a:solidFill>
        <a:latin typeface="Arial" charset="0"/>
        <a:ea typeface="+mn-ea"/>
        <a:cs typeface="+mn-cs"/>
      </a:defRPr>
    </a:lvl5pPr>
    <a:lvl6pPr marL="2286000" algn="l" defTabSz="914400" rtl="0" eaLnBrk="1" latinLnBrk="0" hangingPunct="1">
      <a:defRPr sz="2100" kern="1200">
        <a:solidFill>
          <a:schemeClr val="tx1"/>
        </a:solidFill>
        <a:latin typeface="Arial" charset="0"/>
        <a:ea typeface="+mn-ea"/>
        <a:cs typeface="+mn-cs"/>
      </a:defRPr>
    </a:lvl6pPr>
    <a:lvl7pPr marL="2743200" algn="l" defTabSz="914400" rtl="0" eaLnBrk="1" latinLnBrk="0" hangingPunct="1">
      <a:defRPr sz="2100" kern="1200">
        <a:solidFill>
          <a:schemeClr val="tx1"/>
        </a:solidFill>
        <a:latin typeface="Arial" charset="0"/>
        <a:ea typeface="+mn-ea"/>
        <a:cs typeface="+mn-cs"/>
      </a:defRPr>
    </a:lvl7pPr>
    <a:lvl8pPr marL="3200400" algn="l" defTabSz="914400" rtl="0" eaLnBrk="1" latinLnBrk="0" hangingPunct="1">
      <a:defRPr sz="2100" kern="1200">
        <a:solidFill>
          <a:schemeClr val="tx1"/>
        </a:solidFill>
        <a:latin typeface="Arial" charset="0"/>
        <a:ea typeface="+mn-ea"/>
        <a:cs typeface="+mn-cs"/>
      </a:defRPr>
    </a:lvl8pPr>
    <a:lvl9pPr marL="3657600" algn="l" defTabSz="914400" rtl="0" eaLnBrk="1" latinLnBrk="0" hangingPunct="1">
      <a:defRPr sz="2100" kern="1200">
        <a:solidFill>
          <a:schemeClr val="tx1"/>
        </a:solidFill>
        <a:latin typeface="Arial" charset="0"/>
        <a:ea typeface="+mn-ea"/>
        <a:cs typeface="+mn-cs"/>
      </a:defRPr>
    </a:lvl9pPr>
  </p:defaultTextStyle>
  <p:extLst>
    <p:ext uri="{EFAFB233-063F-42B5-8137-9DF3F51BA10A}">
      <p15:sldGuideLst xmlns:p15="http://schemas.microsoft.com/office/powerpoint/2012/main">
        <p15:guide id="1" orient="horz" pos="680">
          <p15:clr>
            <a:srgbClr val="A4A3A4"/>
          </p15:clr>
        </p15:guide>
        <p15:guide id="2" orient="horz" pos="1111" userDrawn="1">
          <p15:clr>
            <a:srgbClr val="A4A3A4"/>
          </p15:clr>
        </p15:guide>
        <p15:guide id="3" orient="horz" pos="4422">
          <p15:clr>
            <a:srgbClr val="A4A3A4"/>
          </p15:clr>
        </p15:guide>
        <p15:guide id="4" orient="horz" pos="4536">
          <p15:clr>
            <a:srgbClr val="A4A3A4"/>
          </p15:clr>
        </p15:guide>
        <p15:guide id="5" pos="4763">
          <p15:clr>
            <a:srgbClr val="A4A3A4"/>
          </p15:clr>
        </p15:guide>
        <p15:guide id="6" pos="6123">
          <p15:clr>
            <a:srgbClr val="A4A3A4"/>
          </p15:clr>
        </p15:guide>
        <p15:guide id="7" pos="227">
          <p15:clr>
            <a:srgbClr val="A4A3A4"/>
          </p15:clr>
        </p15:guide>
        <p15:guide id="8" pos="3175">
          <p15:clr>
            <a:srgbClr val="A4A3A4"/>
          </p15:clr>
        </p15:guide>
      </p15:sldGuideLst>
    </p:ext>
    <p:ext uri="{2D200454-40CA-4A62-9FC3-DE9A4176ACB9}">
      <p15:notesGuideLst xmlns:p15="http://schemas.microsoft.com/office/powerpoint/2012/main">
        <p15:guide id="1" orient="horz" pos="3127">
          <p15:clr>
            <a:srgbClr val="A4A3A4"/>
          </p15:clr>
        </p15:guide>
        <p15:guide id="2" pos="2141">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rebinger, Michael" initials="DM" lastIdx="2" clrIdx="0">
    <p:extLst>
      <p:ext uri="{19B8F6BF-5375-455C-9EA6-DF929625EA0E}">
        <p15:presenceInfo xmlns:p15="http://schemas.microsoft.com/office/powerpoint/2012/main" userId="S-1-5-21-299502267-602162358-725345543-703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3399FF"/>
    <a:srgbClr val="0070C0"/>
    <a:srgbClr val="21C931"/>
    <a:srgbClr val="66FF66"/>
    <a:srgbClr val="00CCFF"/>
    <a:srgbClr val="2CDC3D"/>
    <a:srgbClr val="57E364"/>
    <a:srgbClr val="FB97E6"/>
    <a:srgbClr val="A49E95"/>
    <a:srgbClr val="E1D8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ittlere Formatvorlage 2 - Akz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7204" autoAdjust="0"/>
    <p:restoredTop sz="94660"/>
  </p:normalViewPr>
  <p:slideViewPr>
    <p:cSldViewPr showGuides="1">
      <p:cViewPr varScale="1">
        <p:scale>
          <a:sx n="98" d="100"/>
          <a:sy n="98" d="100"/>
        </p:scale>
        <p:origin x="372" y="78"/>
      </p:cViewPr>
      <p:guideLst>
        <p:guide orient="horz" pos="680"/>
        <p:guide orient="horz" pos="1111"/>
        <p:guide orient="horz" pos="4422"/>
        <p:guide orient="horz" pos="4536"/>
        <p:guide pos="4763"/>
        <p:guide pos="6123"/>
        <p:guide pos="227"/>
        <p:guide pos="3175"/>
      </p:guideLst>
    </p:cSldViewPr>
  </p:slideViewPr>
  <p:notesTextViewPr>
    <p:cViewPr>
      <p:scale>
        <a:sx n="3" d="2"/>
        <a:sy n="3" d="2"/>
      </p:scale>
      <p:origin x="0" y="0"/>
    </p:cViewPr>
  </p:notesTextViewPr>
  <p:sorterViewPr>
    <p:cViewPr>
      <p:scale>
        <a:sx n="66" d="100"/>
        <a:sy n="66" d="100"/>
      </p:scale>
      <p:origin x="0" y="0"/>
    </p:cViewPr>
  </p:sorterViewPr>
  <p:notesViewPr>
    <p:cSldViewPr showGuides="1">
      <p:cViewPr varScale="1">
        <p:scale>
          <a:sx n="74" d="100"/>
          <a:sy n="74" d="100"/>
        </p:scale>
        <p:origin x="-2172" y="-96"/>
      </p:cViewPr>
      <p:guideLst>
        <p:guide orient="horz" pos="3127"/>
        <p:guide pos="2141"/>
      </p:guideLst>
    </p:cSldViewPr>
  </p:notesViewPr>
  <p:gridSpacing cx="72008" cy="72008"/>
</p:viewPr>
</file>

<file path=ppt/_rels/presentation.xml.rels><?xml version='1.0' encoding='UTF-8' standalone='no' ?><Relationships xmlns="http://schemas.openxmlformats.org/package/2006/relationships"><Relationship Id="rId8" Type="http://schemas.openxmlformats.org/officeDocument/2006/relationships/slide" Target="slides/slide7.xml"></Relationship><Relationship Id="rId13" Type="http://schemas.openxmlformats.org/officeDocument/2006/relationships/slide" Target="slides/slide12.xml"></Relationship><Relationship Id="rId18" Type="http://schemas.openxmlformats.org/officeDocument/2006/relationships/slide" Target="slides/slide17.xml"></Relationship><Relationship Id="rId26" Type="http://schemas.openxmlformats.org/officeDocument/2006/relationships/viewProps" Target="viewProps.xml"></Relationship><Relationship Id="rId3" Type="http://schemas.openxmlformats.org/officeDocument/2006/relationships/slide" Target="slides/slide2.xml"></Relationship><Relationship Id="rId21" Type="http://schemas.openxmlformats.org/officeDocument/2006/relationships/slide" Target="slides/slide20.xml"></Relationship><Relationship Id="rId7" Type="http://schemas.openxmlformats.org/officeDocument/2006/relationships/slide" Target="slides/slide6.xml"></Relationship><Relationship Id="rId12" Type="http://schemas.openxmlformats.org/officeDocument/2006/relationships/slide" Target="slides/slide11.xml"></Relationship><Relationship Id="rId17" Type="http://schemas.openxmlformats.org/officeDocument/2006/relationships/slide" Target="slides/slide16.xml"></Relationship><Relationship Id="rId25" Type="http://schemas.openxmlformats.org/officeDocument/2006/relationships/presProps" Target="presProps.xml"></Relationship><Relationship Id="rId2" Type="http://schemas.openxmlformats.org/officeDocument/2006/relationships/slide" Target="slides/slide1.xml"></Relationship><Relationship Id="rId16" Type="http://schemas.openxmlformats.org/officeDocument/2006/relationships/slide" Target="slides/slide15.xml"></Relationship><Relationship Id="rId20" Type="http://schemas.openxmlformats.org/officeDocument/2006/relationships/slide" Target="slides/slide19.xml"></Relationship><Relationship Id="rId1" Type="http://schemas.openxmlformats.org/officeDocument/2006/relationships/slideMaster" Target="slideMasters/slideMaster1.xml"></Relationship><Relationship Id="rId6" Type="http://schemas.openxmlformats.org/officeDocument/2006/relationships/slide" Target="slides/slide5.xml"></Relationship><Relationship Id="rId11" Type="http://schemas.openxmlformats.org/officeDocument/2006/relationships/slide" Target="slides/slide10.xml"></Relationship><Relationship Id="rId24" Type="http://schemas.openxmlformats.org/officeDocument/2006/relationships/commentAuthors" Target="commentAuthors.xml"></Relationship><Relationship Id="rId5" Type="http://schemas.openxmlformats.org/officeDocument/2006/relationships/slide" Target="slides/slide4.xml"></Relationship><Relationship Id="rId15" Type="http://schemas.openxmlformats.org/officeDocument/2006/relationships/slide" Target="slides/slide14.xml"></Relationship><Relationship Id="rId23" Type="http://schemas.openxmlformats.org/officeDocument/2006/relationships/handoutMaster" Target="handoutMasters/handoutMaster1.xml"></Relationship><Relationship Id="rId28" Type="http://schemas.openxmlformats.org/officeDocument/2006/relationships/tableStyles" Target="tableStyles.xml"></Relationship><Relationship Id="rId10" Type="http://schemas.openxmlformats.org/officeDocument/2006/relationships/slide" Target="slides/slide9.xml"></Relationship><Relationship Id="rId19" Type="http://schemas.openxmlformats.org/officeDocument/2006/relationships/slide" Target="slides/slide18.xml"></Relationship><Relationship Id="rId4" Type="http://schemas.openxmlformats.org/officeDocument/2006/relationships/slide" Target="slides/slide3.xml"></Relationship><Relationship Id="rId9" Type="http://schemas.openxmlformats.org/officeDocument/2006/relationships/slide" Target="slides/slide8.xml"></Relationship><Relationship Id="rId14" Type="http://schemas.openxmlformats.org/officeDocument/2006/relationships/slide" Target="slides/slide13.xml"></Relationship><Relationship Id="rId22" Type="http://schemas.openxmlformats.org/officeDocument/2006/relationships/notesMaster" Target="notesMasters/notesMaster1.xml"></Relationship><Relationship Id="rId27" Type="http://schemas.openxmlformats.org/officeDocument/2006/relationships/theme" Target="theme/theme1.xml"></Relationship><Relationship Id="rId29" Type="http://schemas.openxmlformats.org/officeDocument/2006/relationships/customXml" Target="../customXml/item1.xml" /></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ußzeilenplatzhalter 3"/>
          <p:cNvSpPr>
            <a:spLocks noGrp="1"/>
          </p:cNvSpPr>
          <p:nvPr>
            <p:ph type="ftr" sz="quarter" idx="2"/>
          </p:nvPr>
        </p:nvSpPr>
        <p:spPr>
          <a:xfrm>
            <a:off x="452437" y="9428163"/>
            <a:ext cx="5106676" cy="496887"/>
          </a:xfrm>
          <a:prstGeom prst="rect">
            <a:avLst/>
          </a:prstGeom>
        </p:spPr>
        <p:txBody>
          <a:bodyPr vert="horz" lIns="91440" tIns="45720" rIns="91440" bIns="45720" rtlCol="0" anchor="b"/>
          <a:lstStyle>
            <a:lvl1pPr algn="l" defTabSz="1069634" fontAlgn="auto">
              <a:spcBef>
                <a:spcPts val="0"/>
              </a:spcBef>
              <a:spcAft>
                <a:spcPts val="0"/>
              </a:spcAft>
              <a:defRPr sz="1200" smtClean="0">
                <a:latin typeface="+mn-lt"/>
              </a:defRPr>
            </a:lvl1pPr>
          </a:lstStyle>
          <a:p>
            <a:pPr>
              <a:defRPr/>
            </a:pPr>
            <a:r>
              <a:rPr lang="de-DE" dirty="0" smtClean="0"/>
              <a:t>Dienststelle  |  Thema</a:t>
            </a:r>
            <a:endParaRPr lang="de-DE" dirty="0"/>
          </a:p>
        </p:txBody>
      </p:sp>
      <p:sp>
        <p:nvSpPr>
          <p:cNvPr id="5" name="Foliennummernplatzhalter 4"/>
          <p:cNvSpPr>
            <a:spLocks noGrp="1"/>
          </p:cNvSpPr>
          <p:nvPr>
            <p:ph type="sldNum" sz="quarter" idx="3"/>
          </p:nvPr>
        </p:nvSpPr>
        <p:spPr>
          <a:xfrm>
            <a:off x="5559113" y="9428163"/>
            <a:ext cx="720092" cy="496887"/>
          </a:xfrm>
          <a:prstGeom prst="rect">
            <a:avLst/>
          </a:prstGeom>
        </p:spPr>
        <p:txBody>
          <a:bodyPr vert="horz" lIns="91440" tIns="45720" rIns="91440" bIns="45720" rtlCol="0" anchor="b"/>
          <a:lstStyle>
            <a:lvl1pPr algn="r" defTabSz="1069634" fontAlgn="auto">
              <a:spcBef>
                <a:spcPts val="0"/>
              </a:spcBef>
              <a:spcAft>
                <a:spcPts val="0"/>
              </a:spcAft>
              <a:defRPr sz="1200" smtClean="0">
                <a:latin typeface="+mn-lt"/>
              </a:defRPr>
            </a:lvl1pPr>
          </a:lstStyle>
          <a:p>
            <a:pPr>
              <a:defRPr/>
            </a:pPr>
            <a:fld id="{5329D2CB-E83F-4387-92C7-0A6510751530}" type="slidenum">
              <a:rPr lang="de-DE"/>
              <a:pPr>
                <a:defRPr/>
              </a:pPr>
              <a:t>‹Nr.›</a:t>
            </a:fld>
            <a:endParaRPr lang="de-DE" dirty="0"/>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4" name="Folienbildplatzhalter 3"/>
          <p:cNvSpPr>
            <a:spLocks noGrp="1" noRot="1" noChangeAspect="1"/>
          </p:cNvSpPr>
          <p:nvPr>
            <p:ph type="sldImg" idx="2"/>
          </p:nvPr>
        </p:nvSpPr>
        <p:spPr>
          <a:xfrm>
            <a:off x="698492" y="462744"/>
            <a:ext cx="5400689" cy="4051380"/>
          </a:xfrm>
          <a:prstGeom prst="rect">
            <a:avLst/>
          </a:prstGeom>
          <a:noFill/>
          <a:ln w="12700">
            <a:solidFill>
              <a:prstClr val="black"/>
            </a:solidFill>
          </a:ln>
        </p:spPr>
        <p:txBody>
          <a:bodyPr vert="horz" lIns="91440" tIns="45720" rIns="91440" bIns="45720" rtlCol="0" anchor="ctr"/>
          <a:lstStyle/>
          <a:p>
            <a:pPr lvl="0"/>
            <a:endParaRPr lang="de-DE" noProof="0" dirty="0" smtClean="0"/>
          </a:p>
        </p:txBody>
      </p:sp>
      <p:sp>
        <p:nvSpPr>
          <p:cNvPr id="5" name="Notizenplatzhalter 4"/>
          <p:cNvSpPr>
            <a:spLocks noGrp="1"/>
          </p:cNvSpPr>
          <p:nvPr>
            <p:ph type="body" sz="quarter" idx="3"/>
          </p:nvPr>
        </p:nvSpPr>
        <p:spPr>
          <a:xfrm>
            <a:off x="679450" y="4714875"/>
            <a:ext cx="5438775" cy="4467225"/>
          </a:xfrm>
          <a:prstGeom prst="rect">
            <a:avLst/>
          </a:prstGeom>
        </p:spPr>
        <p:txBody>
          <a:bodyPr vert="horz" lIns="91440" tIns="45720" rIns="91440" bIns="45720" rtlCol="0">
            <a:normAutofit/>
          </a:bodyPr>
          <a:lstStyle/>
          <a:p>
            <a:pPr lvl="0"/>
            <a:r>
              <a:rPr lang="de-DE" noProof="0" dirty="0" smtClean="0"/>
              <a:t>Textmasterformate durch Klicken bearbeiten</a:t>
            </a:r>
          </a:p>
          <a:p>
            <a:pPr lvl="1"/>
            <a:r>
              <a:rPr lang="de-DE" noProof="0" dirty="0" smtClean="0"/>
              <a:t>Zweite Ebene</a:t>
            </a:r>
          </a:p>
        </p:txBody>
      </p:sp>
      <p:sp>
        <p:nvSpPr>
          <p:cNvPr id="6" name="Fußzeilenplatzhalter 5"/>
          <p:cNvSpPr>
            <a:spLocks noGrp="1"/>
          </p:cNvSpPr>
          <p:nvPr>
            <p:ph type="ftr" sz="quarter" idx="4"/>
          </p:nvPr>
        </p:nvSpPr>
        <p:spPr>
          <a:xfrm>
            <a:off x="632459" y="9428163"/>
            <a:ext cx="4926653" cy="496887"/>
          </a:xfrm>
          <a:prstGeom prst="rect">
            <a:avLst/>
          </a:prstGeom>
        </p:spPr>
        <p:txBody>
          <a:bodyPr vert="horz" lIns="91440" tIns="45720" rIns="91440" bIns="45720" rtlCol="0" anchor="b"/>
          <a:lstStyle>
            <a:lvl1pPr algn="l" defTabSz="1069634" fontAlgn="auto">
              <a:spcBef>
                <a:spcPts val="0"/>
              </a:spcBef>
              <a:spcAft>
                <a:spcPts val="0"/>
              </a:spcAft>
              <a:defRPr sz="1200" smtClean="0">
                <a:latin typeface="+mn-lt"/>
              </a:defRPr>
            </a:lvl1pPr>
          </a:lstStyle>
          <a:p>
            <a:pPr>
              <a:defRPr/>
            </a:pPr>
            <a:r>
              <a:rPr lang="de-DE" dirty="0" smtClean="0"/>
              <a:t>Dienststelle  |  Thema</a:t>
            </a:r>
            <a:endParaRPr lang="de-DE" dirty="0"/>
          </a:p>
        </p:txBody>
      </p:sp>
      <p:sp>
        <p:nvSpPr>
          <p:cNvPr id="7" name="Foliennummernplatzhalter 6"/>
          <p:cNvSpPr>
            <a:spLocks noGrp="1"/>
          </p:cNvSpPr>
          <p:nvPr>
            <p:ph type="sldNum" sz="quarter" idx="5"/>
          </p:nvPr>
        </p:nvSpPr>
        <p:spPr>
          <a:xfrm>
            <a:off x="5559112" y="9428163"/>
            <a:ext cx="606101" cy="496887"/>
          </a:xfrm>
          <a:prstGeom prst="rect">
            <a:avLst/>
          </a:prstGeom>
        </p:spPr>
        <p:txBody>
          <a:bodyPr vert="horz" lIns="91440" tIns="45720" rIns="91440" bIns="45720" rtlCol="0" anchor="b"/>
          <a:lstStyle>
            <a:lvl1pPr algn="r" defTabSz="1069634" fontAlgn="auto">
              <a:spcBef>
                <a:spcPts val="0"/>
              </a:spcBef>
              <a:spcAft>
                <a:spcPts val="0"/>
              </a:spcAft>
              <a:defRPr sz="1200" smtClean="0">
                <a:latin typeface="+mn-lt"/>
              </a:defRPr>
            </a:lvl1pPr>
          </a:lstStyle>
          <a:p>
            <a:pPr>
              <a:defRPr/>
            </a:pPr>
            <a:fld id="{10AD8EEE-1697-4AAA-AAD1-8062E8AEB00C}" type="slidenum">
              <a:rPr lang="de-DE"/>
              <a:pPr>
                <a:defRPr/>
              </a:pPr>
              <a:t>‹Nr.›</a:t>
            </a:fld>
            <a:endParaRPr lang="de-DE" dirty="0"/>
          </a:p>
        </p:txBody>
      </p:sp>
    </p:spTree>
  </p:cSld>
  <p:clrMap bg1="lt1" tx1="dk1" bg2="lt2" tx2="dk2" accent1="accent1" accent2="accent2" accent3="accent3" accent4="accent4" accent5="accent5" accent6="accent6" hlink="hlink" folHlink="folHlink"/>
  <p:hf hdr="0" dt="0"/>
  <p:notesStyle>
    <a:lvl1pPr algn="l" defTabSz="1068388" rtl="0" fontAlgn="base">
      <a:spcBef>
        <a:spcPct val="30000"/>
      </a:spcBef>
      <a:spcAft>
        <a:spcPct val="0"/>
      </a:spcAft>
      <a:defRPr sz="1400" kern="1200">
        <a:solidFill>
          <a:schemeClr val="tx1"/>
        </a:solidFill>
        <a:latin typeface="+mn-lt"/>
        <a:ea typeface="+mn-ea"/>
        <a:cs typeface="+mn-cs"/>
      </a:defRPr>
    </a:lvl1pPr>
    <a:lvl2pPr marL="533400" algn="l" defTabSz="1068388" rtl="0" fontAlgn="base">
      <a:spcBef>
        <a:spcPct val="30000"/>
      </a:spcBef>
      <a:spcAft>
        <a:spcPct val="0"/>
      </a:spcAft>
      <a:defRPr sz="1400" kern="1200">
        <a:solidFill>
          <a:schemeClr val="tx1"/>
        </a:solidFill>
        <a:latin typeface="+mn-lt"/>
        <a:ea typeface="+mn-ea"/>
        <a:cs typeface="+mn-cs"/>
      </a:defRPr>
    </a:lvl2pPr>
    <a:lvl3pPr marL="1068388" algn="l" defTabSz="1068388" rtl="0" fontAlgn="base">
      <a:spcBef>
        <a:spcPct val="30000"/>
      </a:spcBef>
      <a:spcAft>
        <a:spcPct val="0"/>
      </a:spcAft>
      <a:defRPr sz="1400" kern="1200">
        <a:solidFill>
          <a:schemeClr val="tx1"/>
        </a:solidFill>
        <a:latin typeface="+mn-lt"/>
        <a:ea typeface="+mn-ea"/>
        <a:cs typeface="+mn-cs"/>
      </a:defRPr>
    </a:lvl3pPr>
    <a:lvl4pPr marL="1603375" algn="l" defTabSz="1068388" rtl="0" fontAlgn="base">
      <a:spcBef>
        <a:spcPct val="30000"/>
      </a:spcBef>
      <a:spcAft>
        <a:spcPct val="0"/>
      </a:spcAft>
      <a:defRPr sz="1400" kern="1200">
        <a:solidFill>
          <a:schemeClr val="tx1"/>
        </a:solidFill>
        <a:latin typeface="+mn-lt"/>
        <a:ea typeface="+mn-ea"/>
        <a:cs typeface="+mn-cs"/>
      </a:defRPr>
    </a:lvl4pPr>
    <a:lvl5pPr marL="2138363" algn="l" defTabSz="1068388" rtl="0" fontAlgn="base">
      <a:spcBef>
        <a:spcPct val="30000"/>
      </a:spcBef>
      <a:spcAft>
        <a:spcPct val="0"/>
      </a:spcAft>
      <a:defRPr sz="1400" kern="1200">
        <a:solidFill>
          <a:schemeClr val="tx1"/>
        </a:solidFill>
        <a:latin typeface="+mn-lt"/>
        <a:ea typeface="+mn-ea"/>
        <a:cs typeface="+mn-cs"/>
      </a:defRPr>
    </a:lvl5pPr>
    <a:lvl6pPr marL="2674084" algn="l" defTabSz="1069634" rtl="0" eaLnBrk="1" latinLnBrk="0" hangingPunct="1">
      <a:defRPr sz="1400" kern="1200">
        <a:solidFill>
          <a:schemeClr val="tx1"/>
        </a:solidFill>
        <a:latin typeface="+mn-lt"/>
        <a:ea typeface="+mn-ea"/>
        <a:cs typeface="+mn-cs"/>
      </a:defRPr>
    </a:lvl6pPr>
    <a:lvl7pPr marL="3208901" algn="l" defTabSz="1069634" rtl="0" eaLnBrk="1" latinLnBrk="0" hangingPunct="1">
      <a:defRPr sz="1400" kern="1200">
        <a:solidFill>
          <a:schemeClr val="tx1"/>
        </a:solidFill>
        <a:latin typeface="+mn-lt"/>
        <a:ea typeface="+mn-ea"/>
        <a:cs typeface="+mn-cs"/>
      </a:defRPr>
    </a:lvl7pPr>
    <a:lvl8pPr marL="3743718" algn="l" defTabSz="1069634" rtl="0" eaLnBrk="1" latinLnBrk="0" hangingPunct="1">
      <a:defRPr sz="1400" kern="1200">
        <a:solidFill>
          <a:schemeClr val="tx1"/>
        </a:solidFill>
        <a:latin typeface="+mn-lt"/>
        <a:ea typeface="+mn-ea"/>
        <a:cs typeface="+mn-cs"/>
      </a:defRPr>
    </a:lvl8pPr>
    <a:lvl9pPr marL="4278536" algn="l" defTabSz="1069634" rtl="0" eaLnBrk="1" latinLnBrk="0" hangingPunct="1">
      <a:defRPr sz="14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98500" y="461963"/>
            <a:ext cx="5400675" cy="4052887"/>
          </a:xfrm>
        </p:spPr>
      </p:sp>
      <p:sp>
        <p:nvSpPr>
          <p:cNvPr id="3" name="Notizenplatzhalter 2"/>
          <p:cNvSpPr>
            <a:spLocks noGrp="1"/>
          </p:cNvSpPr>
          <p:nvPr>
            <p:ph type="body" idx="1"/>
          </p:nvPr>
        </p:nvSpPr>
        <p:spPr/>
        <p:txBody>
          <a:bodyPr>
            <a:normAutofit/>
          </a:bodyPr>
          <a:lstStyle/>
          <a:p>
            <a:endParaRPr lang="de-DE" dirty="0"/>
          </a:p>
        </p:txBody>
      </p:sp>
      <p:sp>
        <p:nvSpPr>
          <p:cNvPr id="4" name="Fußzeilenplatzhalter 3"/>
          <p:cNvSpPr>
            <a:spLocks noGrp="1"/>
          </p:cNvSpPr>
          <p:nvPr>
            <p:ph type="ftr" sz="quarter" idx="10"/>
          </p:nvPr>
        </p:nvSpPr>
        <p:spPr/>
        <p:txBody>
          <a:bodyPr/>
          <a:lstStyle/>
          <a:p>
            <a:pPr>
              <a:defRPr/>
            </a:pPr>
            <a:r>
              <a:rPr lang="de-DE" dirty="0" smtClean="0"/>
              <a:t>Dienststelle  |  Thema</a:t>
            </a:r>
            <a:endParaRPr lang="de-DE" dirty="0"/>
          </a:p>
        </p:txBody>
      </p:sp>
      <p:sp>
        <p:nvSpPr>
          <p:cNvPr id="5" name="Foliennummernplatzhalter 4"/>
          <p:cNvSpPr>
            <a:spLocks noGrp="1"/>
          </p:cNvSpPr>
          <p:nvPr>
            <p:ph type="sldNum" sz="quarter" idx="11"/>
          </p:nvPr>
        </p:nvSpPr>
        <p:spPr/>
        <p:txBody>
          <a:bodyPr/>
          <a:lstStyle/>
          <a:p>
            <a:pPr>
              <a:defRPr/>
            </a:pPr>
            <a:fld id="{10AD8EEE-1697-4AAA-AAD1-8062E8AEB00C}" type="slidenum">
              <a:rPr lang="de-DE" smtClean="0"/>
              <a:pPr>
                <a:defRPr/>
              </a:pPr>
              <a:t>1</a:t>
            </a:fld>
            <a:endParaRPr lang="de-DE"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a:xfrm>
            <a:off x="698500" y="579438"/>
            <a:ext cx="5400675" cy="4052887"/>
          </a:xfrm>
        </p:spPr>
      </p:sp>
      <p:sp>
        <p:nvSpPr>
          <p:cNvPr id="3" name="Notizenplatzhalter 2"/>
          <p:cNvSpPr>
            <a:spLocks noGrp="1"/>
          </p:cNvSpPr>
          <p:nvPr>
            <p:ph type="body" idx="1"/>
          </p:nvPr>
        </p:nvSpPr>
        <p:spPr/>
        <p:txBody>
          <a:bodyPr>
            <a:normAutofit/>
          </a:bodyPr>
          <a:lstStyle/>
          <a:p>
            <a:endParaRPr lang="de-DE" dirty="0"/>
          </a:p>
        </p:txBody>
      </p:sp>
      <p:sp>
        <p:nvSpPr>
          <p:cNvPr id="4" name="Foliennummernplatzhalter 3"/>
          <p:cNvSpPr>
            <a:spLocks noGrp="1"/>
          </p:cNvSpPr>
          <p:nvPr>
            <p:ph type="sldNum" sz="quarter" idx="10"/>
          </p:nvPr>
        </p:nvSpPr>
        <p:spPr>
          <a:xfrm>
            <a:off x="5379090" y="9428163"/>
            <a:ext cx="720092" cy="496887"/>
          </a:xfrm>
        </p:spPr>
        <p:txBody>
          <a:bodyPr/>
          <a:lstStyle/>
          <a:p>
            <a:pPr>
              <a:defRPr/>
            </a:pPr>
            <a:fld id="{10AD8EEE-1697-4AAA-AAD1-8062E8AEB00C}" type="slidenum">
              <a:rPr lang="de-DE" smtClean="0"/>
              <a:pPr>
                <a:defRPr/>
              </a:pPr>
              <a:t>20</a:t>
            </a:fld>
            <a:endParaRPr lang="de-DE" dirty="0"/>
          </a:p>
        </p:txBody>
      </p:sp>
      <p:sp>
        <p:nvSpPr>
          <p:cNvPr id="5" name="Fußzeilenplatzhalter 4"/>
          <p:cNvSpPr>
            <a:spLocks noGrp="1"/>
          </p:cNvSpPr>
          <p:nvPr>
            <p:ph type="ftr" sz="quarter" idx="11"/>
          </p:nvPr>
        </p:nvSpPr>
        <p:spPr>
          <a:xfrm>
            <a:off x="632459" y="9428163"/>
            <a:ext cx="4926653" cy="496887"/>
          </a:xfrm>
        </p:spPr>
        <p:txBody>
          <a:bodyPr/>
          <a:lstStyle/>
          <a:p>
            <a:pPr>
              <a:defRPr/>
            </a:pPr>
            <a:r>
              <a:rPr lang="de-DE" dirty="0" smtClean="0"/>
              <a:t>Dienststelle  |  Thema</a:t>
            </a:r>
            <a:endParaRPr lang="de-DE" dirty="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elfolie">
    <p:spTree>
      <p:nvGrpSpPr>
        <p:cNvPr id="1" name=""/>
        <p:cNvGrpSpPr/>
        <p:nvPr/>
      </p:nvGrpSpPr>
      <p:grpSpPr>
        <a:xfrm>
          <a:off x="0" y="0"/>
          <a:ext cx="0" cy="0"/>
          <a:chOff x="0" y="0"/>
          <a:chExt cx="0" cy="0"/>
        </a:xfrm>
      </p:grpSpPr>
      <p:sp>
        <p:nvSpPr>
          <p:cNvPr id="5" name="Rechteck 4"/>
          <p:cNvSpPr/>
          <p:nvPr userDrawn="1"/>
        </p:nvSpPr>
        <p:spPr>
          <a:xfrm>
            <a:off x="180975" y="4681091"/>
            <a:ext cx="9718675" cy="2700000"/>
          </a:xfrm>
          <a:prstGeom prst="rect">
            <a:avLst/>
          </a:prstGeom>
          <a:solidFill>
            <a:srgbClr val="A49E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634" fontAlgn="auto">
              <a:spcBef>
                <a:spcPts val="0"/>
              </a:spcBef>
              <a:spcAft>
                <a:spcPts val="0"/>
              </a:spcAft>
              <a:defRPr/>
            </a:pPr>
            <a:endParaRPr lang="de-DE" dirty="0"/>
          </a:p>
        </p:txBody>
      </p:sp>
      <p:sp>
        <p:nvSpPr>
          <p:cNvPr id="4" name="Rechteck 3"/>
          <p:cNvSpPr/>
          <p:nvPr/>
        </p:nvSpPr>
        <p:spPr>
          <a:xfrm>
            <a:off x="180975" y="4681091"/>
            <a:ext cx="9718675" cy="2700000"/>
          </a:xfrm>
          <a:prstGeom prst="rect">
            <a:avLst/>
          </a:prstGeom>
          <a:solidFill>
            <a:srgbClr val="A49E95"/>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634" fontAlgn="auto">
              <a:spcBef>
                <a:spcPts val="0"/>
              </a:spcBef>
              <a:spcAft>
                <a:spcPts val="0"/>
              </a:spcAft>
              <a:defRPr/>
            </a:pPr>
            <a:endParaRPr lang="de-DE" dirty="0"/>
          </a:p>
        </p:txBody>
      </p:sp>
      <p:sp>
        <p:nvSpPr>
          <p:cNvPr id="2" name="Titel 1"/>
          <p:cNvSpPr>
            <a:spLocks noGrp="1"/>
          </p:cNvSpPr>
          <p:nvPr>
            <p:ph type="ctrTitle" hasCustomPrompt="1"/>
          </p:nvPr>
        </p:nvSpPr>
        <p:spPr>
          <a:xfrm>
            <a:off x="360363" y="1800225"/>
            <a:ext cx="9359900" cy="1080291"/>
          </a:xfrm>
        </p:spPr>
        <p:txBody>
          <a:bodyPr/>
          <a:lstStyle>
            <a:lvl1pPr algn="l">
              <a:defRPr/>
            </a:lvl1pPr>
          </a:lstStyle>
          <a:p>
            <a:r>
              <a:rPr lang="de-DE" dirty="0" smtClean="0"/>
              <a:t>Titelmaster durch Klicken bearbeiten</a:t>
            </a:r>
            <a:endParaRPr lang="de-DE" dirty="0"/>
          </a:p>
        </p:txBody>
      </p:sp>
      <p:sp>
        <p:nvSpPr>
          <p:cNvPr id="3" name="Untertitel 2"/>
          <p:cNvSpPr>
            <a:spLocks noGrp="1"/>
          </p:cNvSpPr>
          <p:nvPr>
            <p:ph type="subTitle" idx="1"/>
          </p:nvPr>
        </p:nvSpPr>
        <p:spPr>
          <a:xfrm>
            <a:off x="360363" y="2880516"/>
            <a:ext cx="9359900" cy="900115"/>
          </a:xfrm>
        </p:spPr>
        <p:txBody>
          <a:bodyPr/>
          <a:lstStyle>
            <a:lvl1pPr marL="0" indent="0" algn="l">
              <a:buNone/>
              <a:defRPr>
                <a:solidFill>
                  <a:schemeClr val="tx1"/>
                </a:solidFill>
              </a:defRPr>
            </a:lvl1pPr>
            <a:lvl2pPr marL="534817" indent="0" algn="ctr">
              <a:buNone/>
              <a:defRPr>
                <a:solidFill>
                  <a:schemeClr val="tx1">
                    <a:tint val="75000"/>
                  </a:schemeClr>
                </a:solidFill>
              </a:defRPr>
            </a:lvl2pPr>
            <a:lvl3pPr marL="1069634" indent="0" algn="ctr">
              <a:buNone/>
              <a:defRPr>
                <a:solidFill>
                  <a:schemeClr val="tx1">
                    <a:tint val="75000"/>
                  </a:schemeClr>
                </a:solidFill>
              </a:defRPr>
            </a:lvl3pPr>
            <a:lvl4pPr marL="1604452" indent="0" algn="ctr">
              <a:buNone/>
              <a:defRPr>
                <a:solidFill>
                  <a:schemeClr val="tx1">
                    <a:tint val="75000"/>
                  </a:schemeClr>
                </a:solidFill>
              </a:defRPr>
            </a:lvl4pPr>
            <a:lvl5pPr marL="2139268" indent="0" algn="ctr">
              <a:buNone/>
              <a:defRPr>
                <a:solidFill>
                  <a:schemeClr val="tx1">
                    <a:tint val="75000"/>
                  </a:schemeClr>
                </a:solidFill>
              </a:defRPr>
            </a:lvl5pPr>
            <a:lvl6pPr marL="2674084" indent="0" algn="ctr">
              <a:buNone/>
              <a:defRPr>
                <a:solidFill>
                  <a:schemeClr val="tx1">
                    <a:tint val="75000"/>
                  </a:schemeClr>
                </a:solidFill>
              </a:defRPr>
            </a:lvl6pPr>
            <a:lvl7pPr marL="3208901" indent="0" algn="ctr">
              <a:buNone/>
              <a:defRPr>
                <a:solidFill>
                  <a:schemeClr val="tx1">
                    <a:tint val="75000"/>
                  </a:schemeClr>
                </a:solidFill>
              </a:defRPr>
            </a:lvl7pPr>
            <a:lvl8pPr marL="3743718" indent="0" algn="ctr">
              <a:buNone/>
              <a:defRPr>
                <a:solidFill>
                  <a:schemeClr val="tx1">
                    <a:tint val="75000"/>
                  </a:schemeClr>
                </a:solidFill>
              </a:defRPr>
            </a:lvl8pPr>
            <a:lvl9pPr marL="4278536" indent="0" algn="ctr">
              <a:buNone/>
              <a:defRPr>
                <a:solidFill>
                  <a:schemeClr val="tx1">
                    <a:tint val="75000"/>
                  </a:schemeClr>
                </a:solidFill>
              </a:defRPr>
            </a:lvl9pPr>
          </a:lstStyle>
          <a:p>
            <a:r>
              <a:rPr lang="de-DE" smtClean="0"/>
              <a:t>Formatvorlage des Untertitelmasters durch Klicken bearbeiten</a:t>
            </a:r>
            <a:endParaRPr lang="de-DE" dirty="0"/>
          </a:p>
        </p:txBody>
      </p:sp>
      <p:pic>
        <p:nvPicPr>
          <p:cNvPr id="6" name="Grafik 5" descr="Klammer.jpg"/>
          <p:cNvPicPr>
            <a:picLocks/>
          </p:cNvPicPr>
          <p:nvPr userDrawn="1"/>
        </p:nvPicPr>
        <p:blipFill>
          <a:blip r:embed="rId2" cstate="print"/>
          <a:stretch>
            <a:fillRect/>
          </a:stretch>
        </p:blipFill>
        <p:spPr>
          <a:xfrm>
            <a:off x="7740657" y="7201114"/>
            <a:ext cx="1440000" cy="360000"/>
          </a:xfrm>
          <a:prstGeom prst="rect">
            <a:avLst/>
          </a:prstGeom>
        </p:spPr>
      </p:pic>
    </p:spTree>
  </p:cSld>
  <p:clrMapOvr>
    <a:masterClrMapping/>
  </p:clrMapOvr>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0362" y="539750"/>
            <a:ext cx="9360547" cy="1023938"/>
          </a:xfrm>
        </p:spPr>
        <p:txBody>
          <a:bodyPr tIns="0"/>
          <a:lstStyle>
            <a:lvl1pPr>
              <a:defRPr/>
            </a:lvl1pPr>
          </a:lstStyle>
          <a:p>
            <a:r>
              <a:rPr lang="de-DE" dirty="0" smtClean="0"/>
              <a:t>Titelmaster durch Klicken bearbeiten</a:t>
            </a:r>
            <a:endParaRPr lang="de-DE" dirty="0"/>
          </a:p>
        </p:txBody>
      </p:sp>
      <p:sp>
        <p:nvSpPr>
          <p:cNvPr id="3" name="Inhaltsplatzhalter 2"/>
          <p:cNvSpPr>
            <a:spLocks noGrp="1"/>
          </p:cNvSpPr>
          <p:nvPr>
            <p:ph idx="1"/>
          </p:nvPr>
        </p:nvSpPr>
        <p:spPr>
          <a:xfrm>
            <a:off x="360363" y="1800378"/>
            <a:ext cx="9359900" cy="5219547"/>
          </a:xfrm>
        </p:spPr>
        <p:txBody>
          <a:bodyPr/>
          <a:lstStyle>
            <a:lvl2pPr>
              <a:defRPr/>
            </a:lvl2pPr>
            <a:lvl3pPr marL="803275" indent="-260350">
              <a:buFont typeface="Symbol" pitchFamily="18" charset="2"/>
              <a:buChar char="-"/>
              <a:defRPr sz="1800"/>
            </a:lvl3pPr>
          </a:lstStyle>
          <a:p>
            <a:pPr lvl="0"/>
            <a:r>
              <a:rPr lang="de-DE" smtClean="0"/>
              <a:t>Formatvorlagen des Textmasters bearbeiten</a:t>
            </a:r>
          </a:p>
          <a:p>
            <a:pPr lvl="1"/>
            <a:r>
              <a:rPr lang="de-DE" smtClean="0"/>
              <a:t>Zweite Ebene</a:t>
            </a:r>
          </a:p>
          <a:p>
            <a:pPr lvl="2"/>
            <a:r>
              <a:rPr lang="de-DE" smtClean="0"/>
              <a:t>Dritte Ebene</a:t>
            </a:r>
          </a:p>
        </p:txBody>
      </p:sp>
      <p:sp>
        <p:nvSpPr>
          <p:cNvPr id="10" name="Fußzeilenplatzhalter 4"/>
          <p:cNvSpPr>
            <a:spLocks noGrp="1"/>
          </p:cNvSpPr>
          <p:nvPr>
            <p:ph type="ftr" sz="quarter" idx="3"/>
          </p:nvPr>
        </p:nvSpPr>
        <p:spPr>
          <a:xfrm>
            <a:off x="359714" y="7021091"/>
            <a:ext cx="6660851" cy="360000"/>
          </a:xfrm>
          <a:prstGeom prst="rect">
            <a:avLst/>
          </a:prstGeom>
        </p:spPr>
        <p:txBody>
          <a:bodyPr vert="horz" lIns="106964" tIns="53482" rIns="106964" bIns="53482" rtlCol="0" anchor="b" anchorCtr="0"/>
          <a:lstStyle>
            <a:lvl1pPr algn="l" defTabSz="1069634" fontAlgn="auto">
              <a:spcBef>
                <a:spcPts val="0"/>
              </a:spcBef>
              <a:spcAft>
                <a:spcPts val="0"/>
              </a:spcAft>
              <a:defRPr sz="1100" smtClean="0">
                <a:solidFill>
                  <a:schemeClr val="tx1"/>
                </a:solidFill>
                <a:latin typeface="Arial" pitchFamily="34" charset="0"/>
                <a:cs typeface="Arial" pitchFamily="34" charset="0"/>
              </a:defRPr>
            </a:lvl1pPr>
          </a:lstStyle>
          <a:p>
            <a:pPr>
              <a:defRPr/>
            </a:pPr>
            <a:r>
              <a:rPr lang="de-DE" dirty="0" smtClean="0"/>
              <a:t>Dienststelle  |  Thema</a:t>
            </a:r>
            <a:endParaRPr lang="de-DE" dirty="0"/>
          </a:p>
        </p:txBody>
      </p:sp>
      <p:sp>
        <p:nvSpPr>
          <p:cNvPr id="11" name="Foliennummernplatzhalter 10"/>
          <p:cNvSpPr>
            <a:spLocks noGrp="1"/>
          </p:cNvSpPr>
          <p:nvPr>
            <p:ph type="sldNum" sz="quarter" idx="4"/>
          </p:nvPr>
        </p:nvSpPr>
        <p:spPr>
          <a:xfrm>
            <a:off x="7020565" y="7020900"/>
            <a:ext cx="540000" cy="360000"/>
          </a:xfrm>
          <a:prstGeom prst="rect">
            <a:avLst/>
          </a:prstGeom>
        </p:spPr>
        <p:txBody>
          <a:bodyPr vert="horz" lIns="91440" tIns="45720" rIns="91440" bIns="45720" rtlCol="0" anchor="b" anchorCtr="0"/>
          <a:lstStyle>
            <a:lvl1pPr algn="r">
              <a:defRPr lang="de-DE" sz="1100" kern="1200" smtClean="0">
                <a:solidFill>
                  <a:schemeClr val="tx1"/>
                </a:solidFill>
                <a:latin typeface="Arial" pitchFamily="34" charset="0"/>
                <a:ea typeface="+mn-ea"/>
                <a:cs typeface="Arial" pitchFamily="34" charset="0"/>
              </a:defRPr>
            </a:lvl1pPr>
          </a:lstStyle>
          <a:p>
            <a:fld id="{DDAAE1D1-68DC-4F64-8590-87B353DAB64F}" type="slidenum">
              <a:rPr lang="de-DE" smtClean="0"/>
              <a:pPr/>
              <a:t>‹Nr.›</a:t>
            </a:fld>
            <a:endParaRPr lang="de-DE" dirty="0"/>
          </a:p>
        </p:txBody>
      </p:sp>
    </p:spTree>
  </p:cSld>
  <p:clrMapOvr>
    <a:masterClrMapping/>
  </p:clrMapOvr>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0362" y="539750"/>
            <a:ext cx="9360547" cy="1023938"/>
          </a:xfrm>
        </p:spPr>
        <p:txBody>
          <a:bodyPr/>
          <a:lstStyle/>
          <a:p>
            <a:r>
              <a:rPr lang="de-DE" dirty="0" smtClean="0"/>
              <a:t>Titelmaster durch Klicken bearbeiten</a:t>
            </a:r>
            <a:endParaRPr lang="de-DE" dirty="0"/>
          </a:p>
        </p:txBody>
      </p:sp>
      <p:sp>
        <p:nvSpPr>
          <p:cNvPr id="3" name="Inhaltsplatzhalter 2"/>
          <p:cNvSpPr>
            <a:spLocks noGrp="1"/>
          </p:cNvSpPr>
          <p:nvPr>
            <p:ph sz="half" idx="1"/>
          </p:nvPr>
        </p:nvSpPr>
        <p:spPr>
          <a:xfrm>
            <a:off x="359713" y="1800378"/>
            <a:ext cx="4500575" cy="5220667"/>
          </a:xfrm>
        </p:spPr>
        <p:txBody>
          <a:bodyPr/>
          <a:lstStyle>
            <a:lvl1pPr>
              <a:defRPr sz="2400"/>
            </a:lvl1pPr>
            <a:lvl2pPr>
              <a:defRPr sz="2000"/>
            </a:lvl2pPr>
            <a:lvl3pPr>
              <a:defRPr sz="2400"/>
            </a:lvl3pPr>
            <a:lvl4pPr>
              <a:defRPr sz="2100"/>
            </a:lvl4pPr>
            <a:lvl5pPr>
              <a:defRPr sz="2100"/>
            </a:lvl5pPr>
            <a:lvl6pPr>
              <a:defRPr sz="2100"/>
            </a:lvl6pPr>
            <a:lvl7pPr>
              <a:defRPr sz="2100"/>
            </a:lvl7pPr>
            <a:lvl8pPr>
              <a:defRPr sz="2100"/>
            </a:lvl8pPr>
            <a:lvl9pPr>
              <a:defRPr sz="2100"/>
            </a:lvl9pPr>
          </a:lstStyle>
          <a:p>
            <a:pPr lvl="0"/>
            <a:r>
              <a:rPr lang="de-DE" smtClean="0"/>
              <a:t>Formatvorlagen des Textmasters bearbeiten</a:t>
            </a:r>
          </a:p>
          <a:p>
            <a:pPr lvl="1"/>
            <a:r>
              <a:rPr lang="de-DE" smtClean="0"/>
              <a:t>Zweite Ebene</a:t>
            </a:r>
          </a:p>
        </p:txBody>
      </p:sp>
      <p:sp>
        <p:nvSpPr>
          <p:cNvPr id="4" name="Inhaltsplatzhalter 3"/>
          <p:cNvSpPr>
            <a:spLocks noGrp="1"/>
          </p:cNvSpPr>
          <p:nvPr>
            <p:ph sz="half" idx="2"/>
          </p:nvPr>
        </p:nvSpPr>
        <p:spPr>
          <a:xfrm>
            <a:off x="5220334" y="1800378"/>
            <a:ext cx="4500575" cy="5220667"/>
          </a:xfrm>
        </p:spPr>
        <p:txBody>
          <a:bodyPr/>
          <a:lstStyle>
            <a:lvl1pPr>
              <a:defRPr sz="2400"/>
            </a:lvl1pPr>
            <a:lvl2pPr>
              <a:defRPr sz="2000"/>
            </a:lvl2pPr>
            <a:lvl3pPr>
              <a:defRPr sz="2400"/>
            </a:lvl3pPr>
            <a:lvl4pPr>
              <a:defRPr sz="2100"/>
            </a:lvl4pPr>
            <a:lvl5pPr>
              <a:defRPr sz="2100"/>
            </a:lvl5pPr>
            <a:lvl6pPr>
              <a:defRPr sz="2100"/>
            </a:lvl6pPr>
            <a:lvl7pPr>
              <a:defRPr sz="2100"/>
            </a:lvl7pPr>
            <a:lvl8pPr>
              <a:defRPr sz="2100"/>
            </a:lvl8pPr>
            <a:lvl9pPr>
              <a:defRPr sz="2100"/>
            </a:lvl9pPr>
          </a:lstStyle>
          <a:p>
            <a:pPr lvl="0"/>
            <a:r>
              <a:rPr lang="de-DE" smtClean="0"/>
              <a:t>Formatvorlagen des Textmasters bearbeiten</a:t>
            </a:r>
          </a:p>
          <a:p>
            <a:pPr lvl="1"/>
            <a:r>
              <a:rPr lang="de-DE" smtClean="0"/>
              <a:t>Zweite Ebene</a:t>
            </a:r>
          </a:p>
        </p:txBody>
      </p:sp>
      <p:sp>
        <p:nvSpPr>
          <p:cNvPr id="11" name="Fußzeilenplatzhalter 4"/>
          <p:cNvSpPr>
            <a:spLocks noGrp="1"/>
          </p:cNvSpPr>
          <p:nvPr>
            <p:ph type="ftr" sz="quarter" idx="3"/>
          </p:nvPr>
        </p:nvSpPr>
        <p:spPr>
          <a:xfrm>
            <a:off x="359714" y="7021091"/>
            <a:ext cx="6660851" cy="360000"/>
          </a:xfrm>
          <a:prstGeom prst="rect">
            <a:avLst/>
          </a:prstGeom>
        </p:spPr>
        <p:txBody>
          <a:bodyPr vert="horz" lIns="106964" tIns="53482" rIns="106964" bIns="53482" rtlCol="0" anchor="b" anchorCtr="0"/>
          <a:lstStyle>
            <a:lvl1pPr algn="l" defTabSz="1069634" fontAlgn="auto">
              <a:spcBef>
                <a:spcPts val="0"/>
              </a:spcBef>
              <a:spcAft>
                <a:spcPts val="0"/>
              </a:spcAft>
              <a:defRPr sz="1100" smtClean="0">
                <a:solidFill>
                  <a:schemeClr val="tx1"/>
                </a:solidFill>
                <a:latin typeface="Arial" pitchFamily="34" charset="0"/>
                <a:cs typeface="Arial" pitchFamily="34" charset="0"/>
              </a:defRPr>
            </a:lvl1pPr>
          </a:lstStyle>
          <a:p>
            <a:pPr>
              <a:defRPr/>
            </a:pPr>
            <a:r>
              <a:rPr lang="de-DE" dirty="0" smtClean="0"/>
              <a:t>Dienststelle  |  Thema</a:t>
            </a:r>
            <a:endParaRPr lang="de-DE" dirty="0"/>
          </a:p>
        </p:txBody>
      </p:sp>
      <p:sp>
        <p:nvSpPr>
          <p:cNvPr id="12" name="Foliennummernplatzhalter 10"/>
          <p:cNvSpPr>
            <a:spLocks noGrp="1"/>
          </p:cNvSpPr>
          <p:nvPr>
            <p:ph type="sldNum" sz="quarter" idx="4"/>
          </p:nvPr>
        </p:nvSpPr>
        <p:spPr>
          <a:xfrm>
            <a:off x="7020565" y="7020900"/>
            <a:ext cx="540000" cy="360000"/>
          </a:xfrm>
          <a:prstGeom prst="rect">
            <a:avLst/>
          </a:prstGeom>
        </p:spPr>
        <p:txBody>
          <a:bodyPr vert="horz" lIns="91440" tIns="45720" rIns="91440" bIns="45720" rtlCol="0" anchor="b" anchorCtr="0"/>
          <a:lstStyle>
            <a:lvl1pPr algn="r">
              <a:defRPr lang="de-DE" sz="1100" kern="1200" smtClean="0">
                <a:solidFill>
                  <a:schemeClr val="tx1"/>
                </a:solidFill>
                <a:latin typeface="Arial" pitchFamily="34" charset="0"/>
                <a:ea typeface="+mn-ea"/>
                <a:cs typeface="Arial" pitchFamily="34" charset="0"/>
              </a:defRPr>
            </a:lvl1pPr>
          </a:lstStyle>
          <a:p>
            <a:fld id="{DDAAE1D1-68DC-4F64-8590-87B353DAB64F}" type="slidenum">
              <a:rPr lang="de-DE" smtClean="0"/>
              <a:pPr/>
              <a:t>‹Nr.›</a:t>
            </a:fld>
            <a:endParaRPr lang="de-DE"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hasCustomPrompt="1"/>
          </p:nvPr>
        </p:nvSpPr>
        <p:spPr>
          <a:xfrm>
            <a:off x="360362" y="539750"/>
            <a:ext cx="9360547" cy="1023938"/>
          </a:xfrm>
        </p:spPr>
        <p:txBody>
          <a:bodyPr/>
          <a:lstStyle/>
          <a:p>
            <a:r>
              <a:rPr lang="de-DE" dirty="0" smtClean="0"/>
              <a:t>Titelmaster durch Klicken bearbeiten</a:t>
            </a:r>
            <a:endParaRPr lang="de-DE" dirty="0"/>
          </a:p>
        </p:txBody>
      </p:sp>
      <p:sp>
        <p:nvSpPr>
          <p:cNvPr id="9" name="Fußzeilenplatzhalter 4"/>
          <p:cNvSpPr>
            <a:spLocks noGrp="1"/>
          </p:cNvSpPr>
          <p:nvPr>
            <p:ph type="ftr" sz="quarter" idx="3"/>
          </p:nvPr>
        </p:nvSpPr>
        <p:spPr>
          <a:xfrm>
            <a:off x="359714" y="7021091"/>
            <a:ext cx="6660851" cy="360000"/>
          </a:xfrm>
          <a:prstGeom prst="rect">
            <a:avLst/>
          </a:prstGeom>
        </p:spPr>
        <p:txBody>
          <a:bodyPr vert="horz" lIns="106964" tIns="53482" rIns="106964" bIns="53482" rtlCol="0" anchor="b" anchorCtr="0"/>
          <a:lstStyle>
            <a:lvl1pPr algn="l" defTabSz="1069634" fontAlgn="auto">
              <a:spcBef>
                <a:spcPts val="0"/>
              </a:spcBef>
              <a:spcAft>
                <a:spcPts val="0"/>
              </a:spcAft>
              <a:defRPr sz="1100" smtClean="0">
                <a:solidFill>
                  <a:schemeClr val="tx1"/>
                </a:solidFill>
                <a:latin typeface="Arial" pitchFamily="34" charset="0"/>
                <a:cs typeface="Arial" pitchFamily="34" charset="0"/>
              </a:defRPr>
            </a:lvl1pPr>
          </a:lstStyle>
          <a:p>
            <a:pPr>
              <a:defRPr/>
            </a:pPr>
            <a:r>
              <a:rPr lang="de-DE" dirty="0" smtClean="0"/>
              <a:t>Dienststelle  |  Thema</a:t>
            </a:r>
            <a:endParaRPr lang="de-DE" dirty="0"/>
          </a:p>
        </p:txBody>
      </p:sp>
      <p:sp>
        <p:nvSpPr>
          <p:cNvPr id="10" name="Foliennummernplatzhalter 10"/>
          <p:cNvSpPr>
            <a:spLocks noGrp="1"/>
          </p:cNvSpPr>
          <p:nvPr>
            <p:ph type="sldNum" sz="quarter" idx="4"/>
          </p:nvPr>
        </p:nvSpPr>
        <p:spPr>
          <a:xfrm>
            <a:off x="7020565" y="7020900"/>
            <a:ext cx="540000" cy="360000"/>
          </a:xfrm>
          <a:prstGeom prst="rect">
            <a:avLst/>
          </a:prstGeom>
        </p:spPr>
        <p:txBody>
          <a:bodyPr vert="horz" lIns="91440" tIns="45720" rIns="91440" bIns="45720" rtlCol="0" anchor="b" anchorCtr="0"/>
          <a:lstStyle>
            <a:lvl1pPr algn="r">
              <a:defRPr lang="de-DE" sz="1100" kern="1200" smtClean="0">
                <a:solidFill>
                  <a:schemeClr val="tx1"/>
                </a:solidFill>
                <a:latin typeface="Arial" pitchFamily="34" charset="0"/>
                <a:ea typeface="+mn-ea"/>
                <a:cs typeface="Arial" pitchFamily="34" charset="0"/>
              </a:defRPr>
            </a:lvl1pPr>
          </a:lstStyle>
          <a:p>
            <a:fld id="{DDAAE1D1-68DC-4F64-8590-87B353DAB64F}" type="slidenum">
              <a:rPr lang="de-DE" smtClean="0"/>
              <a:pPr/>
              <a:t>‹Nr.›</a:t>
            </a:fld>
            <a:endParaRPr lang="de-DE" dirty="0"/>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2.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image" Target="../media/image1.jpeg"/><Relationship Id="rId5" Type="http://schemas.openxmlformats.org/officeDocument/2006/relationships/theme" Target="../theme/theme1.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hteck 6"/>
          <p:cNvSpPr/>
          <p:nvPr/>
        </p:nvSpPr>
        <p:spPr>
          <a:xfrm>
            <a:off x="180975" y="539750"/>
            <a:ext cx="9718675" cy="6842125"/>
          </a:xfrm>
          <a:prstGeom prst="rect">
            <a:avLst/>
          </a:prstGeom>
          <a:solidFill>
            <a:srgbClr val="E3E1D6"/>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634" fontAlgn="auto">
              <a:spcBef>
                <a:spcPts val="0"/>
              </a:spcBef>
              <a:spcAft>
                <a:spcPts val="0"/>
              </a:spcAft>
              <a:defRPr/>
            </a:pPr>
            <a:endParaRPr lang="de-DE" dirty="0"/>
          </a:p>
        </p:txBody>
      </p:sp>
      <p:sp>
        <p:nvSpPr>
          <p:cNvPr id="1027" name="Titelplatzhalter 1"/>
          <p:cNvSpPr>
            <a:spLocks noGrp="1"/>
          </p:cNvSpPr>
          <p:nvPr>
            <p:ph type="title"/>
          </p:nvPr>
        </p:nvSpPr>
        <p:spPr bwMode="auto">
          <a:xfrm>
            <a:off x="360363" y="539750"/>
            <a:ext cx="9072562" cy="1023938"/>
          </a:xfrm>
          <a:prstGeom prst="rect">
            <a:avLst/>
          </a:prstGeom>
          <a:noFill/>
          <a:ln w="9525">
            <a:noFill/>
            <a:miter lim="800000"/>
            <a:headEnd/>
            <a:tailEnd/>
          </a:ln>
        </p:spPr>
        <p:txBody>
          <a:bodyPr vert="horz" wrap="square" lIns="106964" tIns="0" rIns="106964" bIns="0" numCol="1" anchor="t" anchorCtr="0" compatLnSpc="1">
            <a:prstTxWarp prst="textNoShape">
              <a:avLst/>
            </a:prstTxWarp>
          </a:bodyPr>
          <a:lstStyle/>
          <a:p>
            <a:pPr lvl="0"/>
            <a:r>
              <a:rPr lang="de-DE" dirty="0" smtClean="0"/>
              <a:t>Titelmasterformat durch Klicken bearbeiten</a:t>
            </a:r>
          </a:p>
        </p:txBody>
      </p:sp>
      <p:sp>
        <p:nvSpPr>
          <p:cNvPr id="1028" name="Textplatzhalter 2"/>
          <p:cNvSpPr>
            <a:spLocks noGrp="1"/>
          </p:cNvSpPr>
          <p:nvPr>
            <p:ph type="body" idx="1"/>
          </p:nvPr>
        </p:nvSpPr>
        <p:spPr bwMode="auto">
          <a:xfrm>
            <a:off x="360363" y="1763713"/>
            <a:ext cx="9359900" cy="5256212"/>
          </a:xfrm>
          <a:prstGeom prst="rect">
            <a:avLst/>
          </a:prstGeom>
          <a:noFill/>
          <a:ln w="9525">
            <a:noFill/>
            <a:miter lim="800000"/>
            <a:headEnd/>
            <a:tailEnd/>
          </a:ln>
        </p:spPr>
        <p:txBody>
          <a:bodyPr vert="horz" wrap="square" lIns="106964" tIns="53482" rIns="106964" bIns="53482" numCol="1" anchor="t" anchorCtr="0" compatLnSpc="1">
            <a:prstTxWarp prst="textNoShape">
              <a:avLst/>
            </a:prstTxWarp>
          </a:bodyPr>
          <a:lstStyle/>
          <a:p>
            <a:pPr lvl="0"/>
            <a:r>
              <a:rPr lang="de-DE" dirty="0" smtClean="0"/>
              <a:t>Textmasterformate durch Klicken bearbeiten</a:t>
            </a:r>
          </a:p>
          <a:p>
            <a:pPr lvl="1"/>
            <a:r>
              <a:rPr lang="de-DE" dirty="0" smtClean="0"/>
              <a:t>Zweite Ebene</a:t>
            </a:r>
          </a:p>
        </p:txBody>
      </p:sp>
      <p:sp>
        <p:nvSpPr>
          <p:cNvPr id="5" name="Fußzeilenplatzhalter 4"/>
          <p:cNvSpPr>
            <a:spLocks noGrp="1"/>
          </p:cNvSpPr>
          <p:nvPr>
            <p:ph type="ftr" sz="quarter" idx="3"/>
          </p:nvPr>
        </p:nvSpPr>
        <p:spPr>
          <a:xfrm>
            <a:off x="359714" y="7021091"/>
            <a:ext cx="6660851" cy="360000"/>
          </a:xfrm>
          <a:prstGeom prst="rect">
            <a:avLst/>
          </a:prstGeom>
        </p:spPr>
        <p:txBody>
          <a:bodyPr vert="horz" lIns="106964" tIns="53482" rIns="106964" bIns="53482" rtlCol="0" anchor="b" anchorCtr="0"/>
          <a:lstStyle>
            <a:lvl1pPr algn="l" defTabSz="1069634" fontAlgn="auto">
              <a:spcBef>
                <a:spcPts val="0"/>
              </a:spcBef>
              <a:spcAft>
                <a:spcPts val="0"/>
              </a:spcAft>
              <a:defRPr sz="1100" smtClean="0">
                <a:solidFill>
                  <a:schemeClr val="tx1"/>
                </a:solidFill>
                <a:latin typeface="Arial" pitchFamily="34" charset="0"/>
                <a:cs typeface="Arial" pitchFamily="34" charset="0"/>
              </a:defRPr>
            </a:lvl1pPr>
          </a:lstStyle>
          <a:p>
            <a:pPr>
              <a:defRPr/>
            </a:pPr>
            <a:r>
              <a:rPr lang="de-DE" dirty="0" smtClean="0"/>
              <a:t>Dienststelle  |  Thema</a:t>
            </a:r>
            <a:endParaRPr lang="de-DE" dirty="0"/>
          </a:p>
        </p:txBody>
      </p:sp>
      <p:pic>
        <p:nvPicPr>
          <p:cNvPr id="8" name="Grafik 7" descr="Klammer.jpg"/>
          <p:cNvPicPr>
            <a:picLocks/>
          </p:cNvPicPr>
          <p:nvPr/>
        </p:nvPicPr>
        <p:blipFill>
          <a:blip r:embed="rId6" cstate="print"/>
          <a:stretch>
            <a:fillRect/>
          </a:stretch>
        </p:blipFill>
        <p:spPr>
          <a:xfrm>
            <a:off x="7740657" y="7201114"/>
            <a:ext cx="1440000" cy="360000"/>
          </a:xfrm>
          <a:prstGeom prst="rect">
            <a:avLst/>
          </a:prstGeom>
        </p:spPr>
      </p:pic>
      <p:pic>
        <p:nvPicPr>
          <p:cNvPr id="9" name="Grafik 8" descr="stn_markenzeichen_rgb_1106v01 300.jpg"/>
          <p:cNvPicPr>
            <a:picLocks noChangeAspect="1"/>
          </p:cNvPicPr>
          <p:nvPr/>
        </p:nvPicPr>
        <p:blipFill>
          <a:blip r:embed="rId7" cstate="print"/>
          <a:stretch>
            <a:fillRect/>
          </a:stretch>
        </p:blipFill>
        <p:spPr>
          <a:xfrm>
            <a:off x="7740657" y="0"/>
            <a:ext cx="1438656" cy="899160"/>
          </a:xfrm>
          <a:prstGeom prst="rect">
            <a:avLst/>
          </a:prstGeom>
        </p:spPr>
      </p:pic>
      <p:sp>
        <p:nvSpPr>
          <p:cNvPr id="12" name="Foliennummernplatzhalter 10"/>
          <p:cNvSpPr>
            <a:spLocks noGrp="1"/>
          </p:cNvSpPr>
          <p:nvPr>
            <p:ph type="sldNum" sz="quarter" idx="4"/>
          </p:nvPr>
        </p:nvSpPr>
        <p:spPr>
          <a:xfrm>
            <a:off x="7020565" y="7020900"/>
            <a:ext cx="540000" cy="360000"/>
          </a:xfrm>
          <a:prstGeom prst="rect">
            <a:avLst/>
          </a:prstGeom>
        </p:spPr>
        <p:txBody>
          <a:bodyPr vert="horz" lIns="91440" tIns="45720" rIns="91440" bIns="45720" rtlCol="0" anchor="b" anchorCtr="0"/>
          <a:lstStyle>
            <a:lvl1pPr algn="r">
              <a:defRPr lang="de-DE" sz="1100" kern="1200" smtClean="0">
                <a:solidFill>
                  <a:schemeClr val="tx1"/>
                </a:solidFill>
                <a:latin typeface="Arial" pitchFamily="34" charset="0"/>
                <a:ea typeface="+mn-ea"/>
                <a:cs typeface="Arial" pitchFamily="34" charset="0"/>
              </a:defRPr>
            </a:lvl1pPr>
          </a:lstStyle>
          <a:p>
            <a:fld id="{DDAAE1D1-68DC-4F64-8590-87B353DAB64F}" type="slidenum">
              <a:rPr lang="de-DE" smtClean="0"/>
              <a:pPr/>
              <a:t>‹Nr.›</a:t>
            </a:fld>
            <a:endParaRPr lang="de-DE" dirty="0"/>
          </a:p>
        </p:txBody>
      </p:sp>
      <p:sp>
        <p:nvSpPr>
          <p:cNvPr id="10" name="Rechteck 9"/>
          <p:cNvSpPr/>
          <p:nvPr/>
        </p:nvSpPr>
        <p:spPr>
          <a:xfrm>
            <a:off x="180975" y="539750"/>
            <a:ext cx="9718675" cy="6842125"/>
          </a:xfrm>
          <a:prstGeom prst="rect">
            <a:avLst/>
          </a:prstGeom>
          <a:solidFill>
            <a:srgbClr val="E1D8CC"/>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1069634" fontAlgn="auto">
              <a:spcBef>
                <a:spcPts val="0"/>
              </a:spcBef>
              <a:spcAft>
                <a:spcPts val="0"/>
              </a:spcAft>
              <a:defRPr/>
            </a:pPr>
            <a:endParaRPr lang="de-DE" dirty="0"/>
          </a:p>
        </p:txBody>
      </p:sp>
      <p:pic>
        <p:nvPicPr>
          <p:cNvPr id="11" name="Grafik 10" descr="Klammer.jpg"/>
          <p:cNvPicPr>
            <a:picLocks/>
          </p:cNvPicPr>
          <p:nvPr/>
        </p:nvPicPr>
        <p:blipFill>
          <a:blip r:embed="rId6" cstate="print"/>
          <a:stretch>
            <a:fillRect/>
          </a:stretch>
        </p:blipFill>
        <p:spPr>
          <a:xfrm>
            <a:off x="7740657" y="7201114"/>
            <a:ext cx="1440000" cy="360000"/>
          </a:xfrm>
          <a:prstGeom prst="rect">
            <a:avLst/>
          </a:prstGeom>
        </p:spPr>
      </p:pic>
      <p:pic>
        <p:nvPicPr>
          <p:cNvPr id="13" name="Grafik 12" descr="stn_markenzeichen_rgb_1106v01 300.jpg"/>
          <p:cNvPicPr>
            <a:picLocks noChangeAspect="1"/>
          </p:cNvPicPr>
          <p:nvPr/>
        </p:nvPicPr>
        <p:blipFill>
          <a:blip r:embed="rId7" cstate="print"/>
          <a:stretch>
            <a:fillRect/>
          </a:stretch>
        </p:blipFill>
        <p:spPr>
          <a:xfrm>
            <a:off x="7740657" y="0"/>
            <a:ext cx="1438656" cy="899160"/>
          </a:xfrm>
          <a:prstGeom prst="rect">
            <a:avLst/>
          </a:prstGeom>
        </p:spPr>
      </p:pic>
    </p:spTree>
  </p:cSld>
  <p:clrMap bg1="lt1" tx1="dk1" bg2="lt2" tx2="dk2" accent1="accent1" accent2="accent2" accent3="accent3" accent4="accent4" accent5="accent5" accent6="accent6" hlink="hlink" folHlink="folHlink"/>
  <p:sldLayoutIdLst>
    <p:sldLayoutId id="2147483692" r:id="rId1"/>
    <p:sldLayoutId id="2147483693" r:id="rId2"/>
    <p:sldLayoutId id="2147483694" r:id="rId3"/>
    <p:sldLayoutId id="2147483695" r:id="rId4"/>
  </p:sldLayoutIdLst>
  <p:timing>
    <p:tnLst>
      <p:par>
        <p:cTn id="1" dur="indefinite" restart="never" nodeType="tmRoot"/>
      </p:par>
    </p:tnLst>
  </p:timing>
  <p:hf hdr="0" dt="0"/>
  <p:txStyles>
    <p:titleStyle>
      <a:lvl1pPr algn="l" defTabSz="1068388" rtl="0" eaLnBrk="1" fontAlgn="base" hangingPunct="1">
        <a:spcBef>
          <a:spcPct val="0"/>
        </a:spcBef>
        <a:spcAft>
          <a:spcPct val="0"/>
        </a:spcAft>
        <a:defRPr sz="2800" b="1" kern="1200">
          <a:solidFill>
            <a:schemeClr val="tx1"/>
          </a:solidFill>
          <a:latin typeface="Arial" pitchFamily="34" charset="0"/>
          <a:ea typeface="+mj-ea"/>
          <a:cs typeface="Arial" pitchFamily="34" charset="0"/>
        </a:defRPr>
      </a:lvl1pPr>
      <a:lvl2pPr algn="l" defTabSz="1068388" rtl="0" eaLnBrk="1" fontAlgn="base" hangingPunct="1">
        <a:spcBef>
          <a:spcPct val="0"/>
        </a:spcBef>
        <a:spcAft>
          <a:spcPct val="0"/>
        </a:spcAft>
        <a:defRPr sz="3000" b="1">
          <a:solidFill>
            <a:schemeClr val="tx1"/>
          </a:solidFill>
          <a:latin typeface="Arial" charset="0"/>
          <a:cs typeface="Arial" charset="0"/>
        </a:defRPr>
      </a:lvl2pPr>
      <a:lvl3pPr algn="l" defTabSz="1068388" rtl="0" eaLnBrk="1" fontAlgn="base" hangingPunct="1">
        <a:spcBef>
          <a:spcPct val="0"/>
        </a:spcBef>
        <a:spcAft>
          <a:spcPct val="0"/>
        </a:spcAft>
        <a:defRPr sz="3000" b="1">
          <a:solidFill>
            <a:schemeClr val="tx1"/>
          </a:solidFill>
          <a:latin typeface="Arial" charset="0"/>
          <a:cs typeface="Arial" charset="0"/>
        </a:defRPr>
      </a:lvl3pPr>
      <a:lvl4pPr algn="l" defTabSz="1068388" rtl="0" eaLnBrk="1" fontAlgn="base" hangingPunct="1">
        <a:spcBef>
          <a:spcPct val="0"/>
        </a:spcBef>
        <a:spcAft>
          <a:spcPct val="0"/>
        </a:spcAft>
        <a:defRPr sz="3000" b="1">
          <a:solidFill>
            <a:schemeClr val="tx1"/>
          </a:solidFill>
          <a:latin typeface="Arial" charset="0"/>
          <a:cs typeface="Arial" charset="0"/>
        </a:defRPr>
      </a:lvl4pPr>
      <a:lvl5pPr algn="l" defTabSz="1068388" rtl="0" eaLnBrk="1" fontAlgn="base" hangingPunct="1">
        <a:spcBef>
          <a:spcPct val="0"/>
        </a:spcBef>
        <a:spcAft>
          <a:spcPct val="0"/>
        </a:spcAft>
        <a:defRPr sz="3000" b="1">
          <a:solidFill>
            <a:schemeClr val="tx1"/>
          </a:solidFill>
          <a:latin typeface="Arial" charset="0"/>
          <a:cs typeface="Arial" charset="0"/>
        </a:defRPr>
      </a:lvl5pPr>
      <a:lvl6pPr marL="457200" algn="l" defTabSz="1068388" rtl="0" eaLnBrk="1" fontAlgn="base" hangingPunct="1">
        <a:spcBef>
          <a:spcPct val="0"/>
        </a:spcBef>
        <a:spcAft>
          <a:spcPct val="0"/>
        </a:spcAft>
        <a:defRPr sz="3000" b="1">
          <a:solidFill>
            <a:schemeClr val="tx1"/>
          </a:solidFill>
          <a:latin typeface="Arial" charset="0"/>
          <a:cs typeface="Arial" charset="0"/>
        </a:defRPr>
      </a:lvl6pPr>
      <a:lvl7pPr marL="914400" algn="l" defTabSz="1068388" rtl="0" eaLnBrk="1" fontAlgn="base" hangingPunct="1">
        <a:spcBef>
          <a:spcPct val="0"/>
        </a:spcBef>
        <a:spcAft>
          <a:spcPct val="0"/>
        </a:spcAft>
        <a:defRPr sz="3000" b="1">
          <a:solidFill>
            <a:schemeClr val="tx1"/>
          </a:solidFill>
          <a:latin typeface="Arial" charset="0"/>
          <a:cs typeface="Arial" charset="0"/>
        </a:defRPr>
      </a:lvl7pPr>
      <a:lvl8pPr marL="1371600" algn="l" defTabSz="1068388" rtl="0" eaLnBrk="1" fontAlgn="base" hangingPunct="1">
        <a:spcBef>
          <a:spcPct val="0"/>
        </a:spcBef>
        <a:spcAft>
          <a:spcPct val="0"/>
        </a:spcAft>
        <a:defRPr sz="3000" b="1">
          <a:solidFill>
            <a:schemeClr val="tx1"/>
          </a:solidFill>
          <a:latin typeface="Arial" charset="0"/>
          <a:cs typeface="Arial" charset="0"/>
        </a:defRPr>
      </a:lvl8pPr>
      <a:lvl9pPr marL="1828800" algn="l" defTabSz="1068388" rtl="0" eaLnBrk="1" fontAlgn="base" hangingPunct="1">
        <a:spcBef>
          <a:spcPct val="0"/>
        </a:spcBef>
        <a:spcAft>
          <a:spcPct val="0"/>
        </a:spcAft>
        <a:defRPr sz="3000" b="1">
          <a:solidFill>
            <a:schemeClr val="tx1"/>
          </a:solidFill>
          <a:latin typeface="Arial" charset="0"/>
          <a:cs typeface="Arial" charset="0"/>
        </a:defRPr>
      </a:lvl9pPr>
    </p:titleStyle>
    <p:bodyStyle>
      <a:lvl1pPr marL="263525" indent="-263525" algn="l" defTabSz="1068388" rtl="0" eaLnBrk="1" fontAlgn="base" hangingPunct="1">
        <a:spcBef>
          <a:spcPct val="20000"/>
        </a:spcBef>
        <a:spcAft>
          <a:spcPct val="0"/>
        </a:spcAft>
        <a:buSzPct val="75000"/>
        <a:buFont typeface="Wingdings" pitchFamily="2" charset="2"/>
        <a:buChar char="§"/>
        <a:defRPr sz="2400" kern="1200">
          <a:solidFill>
            <a:schemeClr val="tx1"/>
          </a:solidFill>
          <a:latin typeface="Arial" pitchFamily="34" charset="0"/>
          <a:ea typeface="+mn-ea"/>
          <a:cs typeface="Arial" pitchFamily="34" charset="0"/>
        </a:defRPr>
      </a:lvl1pPr>
      <a:lvl2pPr marL="538163" indent="-274638" algn="l" defTabSz="1068388" rtl="0" eaLnBrk="1" fontAlgn="base" hangingPunct="1">
        <a:spcBef>
          <a:spcPct val="20000"/>
        </a:spcBef>
        <a:spcAft>
          <a:spcPct val="0"/>
        </a:spcAft>
        <a:buSzPct val="75000"/>
        <a:buFont typeface="Arial" charset="0"/>
        <a:buChar char="»"/>
        <a:defRPr sz="2000" kern="1200">
          <a:solidFill>
            <a:schemeClr val="tx1"/>
          </a:solidFill>
          <a:latin typeface="Arial" pitchFamily="34" charset="0"/>
          <a:ea typeface="+mn-ea"/>
          <a:cs typeface="Arial" pitchFamily="34" charset="0"/>
        </a:defRPr>
      </a:lvl2pPr>
      <a:lvl3pPr marL="1336675" indent="-266700" algn="l" defTabSz="1068388" rtl="0" eaLnBrk="1" fontAlgn="base" hangingPunct="1">
        <a:spcBef>
          <a:spcPct val="20000"/>
        </a:spcBef>
        <a:spcAft>
          <a:spcPct val="0"/>
        </a:spcAft>
        <a:buFont typeface="Arial" charset="0"/>
        <a:buChar char="•"/>
        <a:defRPr sz="2800" kern="1200">
          <a:solidFill>
            <a:schemeClr val="tx1"/>
          </a:solidFill>
          <a:latin typeface="+mn-lt"/>
          <a:ea typeface="+mn-ea"/>
          <a:cs typeface="Arial" charset="0"/>
        </a:defRPr>
      </a:lvl3pPr>
      <a:lvl4pPr marL="1871663" indent="-266700" algn="l" defTabSz="1068388" rtl="0" eaLnBrk="1" fontAlgn="base" hangingPunct="1">
        <a:spcBef>
          <a:spcPct val="20000"/>
        </a:spcBef>
        <a:spcAft>
          <a:spcPct val="0"/>
        </a:spcAft>
        <a:buFont typeface="Arial" charset="0"/>
        <a:buChar char="–"/>
        <a:defRPr sz="2400" kern="1200">
          <a:solidFill>
            <a:schemeClr val="tx1"/>
          </a:solidFill>
          <a:latin typeface="+mn-lt"/>
          <a:ea typeface="+mn-ea"/>
          <a:cs typeface="Arial" charset="0"/>
        </a:defRPr>
      </a:lvl4pPr>
      <a:lvl5pPr marL="2406650" indent="-266700" algn="l" defTabSz="1068388" rtl="0" eaLnBrk="1" fontAlgn="base" hangingPunct="1">
        <a:spcBef>
          <a:spcPct val="20000"/>
        </a:spcBef>
        <a:spcAft>
          <a:spcPct val="0"/>
        </a:spcAft>
        <a:buFont typeface="Arial" charset="0"/>
        <a:buChar char="»"/>
        <a:defRPr sz="2400" kern="1200">
          <a:solidFill>
            <a:schemeClr val="tx1"/>
          </a:solidFill>
          <a:latin typeface="+mn-lt"/>
          <a:ea typeface="+mn-ea"/>
          <a:cs typeface="Arial" charset="0"/>
        </a:defRPr>
      </a:lvl5pPr>
      <a:lvl6pPr marL="2941493" indent="-267408" algn="l" defTabSz="1069634" rtl="0" eaLnBrk="1" latinLnBrk="0" hangingPunct="1">
        <a:spcBef>
          <a:spcPct val="20000"/>
        </a:spcBef>
        <a:buFont typeface="Arial" pitchFamily="34" charset="0"/>
        <a:buChar char="•"/>
        <a:defRPr sz="2400" kern="1200">
          <a:solidFill>
            <a:schemeClr val="tx1"/>
          </a:solidFill>
          <a:latin typeface="+mn-lt"/>
          <a:ea typeface="+mn-ea"/>
          <a:cs typeface="+mn-cs"/>
        </a:defRPr>
      </a:lvl6pPr>
      <a:lvl7pPr marL="3476310" indent="-267408" algn="l" defTabSz="1069634" rtl="0" eaLnBrk="1" latinLnBrk="0" hangingPunct="1">
        <a:spcBef>
          <a:spcPct val="20000"/>
        </a:spcBef>
        <a:buFont typeface="Arial" pitchFamily="34" charset="0"/>
        <a:buChar char="•"/>
        <a:defRPr sz="2400" kern="1200">
          <a:solidFill>
            <a:schemeClr val="tx1"/>
          </a:solidFill>
          <a:latin typeface="+mn-lt"/>
          <a:ea typeface="+mn-ea"/>
          <a:cs typeface="+mn-cs"/>
        </a:defRPr>
      </a:lvl7pPr>
      <a:lvl8pPr marL="4011126" indent="-267408" algn="l" defTabSz="1069634" rtl="0" eaLnBrk="1" latinLnBrk="0" hangingPunct="1">
        <a:spcBef>
          <a:spcPct val="20000"/>
        </a:spcBef>
        <a:buFont typeface="Arial" pitchFamily="34" charset="0"/>
        <a:buChar char="•"/>
        <a:defRPr sz="2400" kern="1200">
          <a:solidFill>
            <a:schemeClr val="tx1"/>
          </a:solidFill>
          <a:latin typeface="+mn-lt"/>
          <a:ea typeface="+mn-ea"/>
          <a:cs typeface="+mn-cs"/>
        </a:defRPr>
      </a:lvl8pPr>
      <a:lvl9pPr marL="4545944" indent="-267408" algn="l" defTabSz="1069634" rtl="0" eaLnBrk="1" latinLnBrk="0" hangingPunct="1">
        <a:spcBef>
          <a:spcPct val="20000"/>
        </a:spcBef>
        <a:buFont typeface="Arial" pitchFamily="34" charset="0"/>
        <a:buChar char="•"/>
        <a:defRPr sz="2400" kern="1200">
          <a:solidFill>
            <a:schemeClr val="tx1"/>
          </a:solidFill>
          <a:latin typeface="+mn-lt"/>
          <a:ea typeface="+mn-ea"/>
          <a:cs typeface="+mn-cs"/>
        </a:defRPr>
      </a:lvl9pPr>
    </p:bodyStyle>
    <p:otherStyle>
      <a:defPPr>
        <a:defRPr lang="de-DE"/>
      </a:defPPr>
      <a:lvl1pPr marL="0" algn="l" defTabSz="1069634" rtl="0" eaLnBrk="1" latinLnBrk="0" hangingPunct="1">
        <a:defRPr sz="2100" kern="1200">
          <a:solidFill>
            <a:schemeClr val="tx1"/>
          </a:solidFill>
          <a:latin typeface="+mn-lt"/>
          <a:ea typeface="+mn-ea"/>
          <a:cs typeface="+mn-cs"/>
        </a:defRPr>
      </a:lvl1pPr>
      <a:lvl2pPr marL="534817" algn="l" defTabSz="1069634" rtl="0" eaLnBrk="1" latinLnBrk="0" hangingPunct="1">
        <a:defRPr sz="2100" kern="1200">
          <a:solidFill>
            <a:schemeClr val="tx1"/>
          </a:solidFill>
          <a:latin typeface="+mn-lt"/>
          <a:ea typeface="+mn-ea"/>
          <a:cs typeface="+mn-cs"/>
        </a:defRPr>
      </a:lvl2pPr>
      <a:lvl3pPr marL="1069634" algn="l" defTabSz="1069634" rtl="0" eaLnBrk="1" latinLnBrk="0" hangingPunct="1">
        <a:defRPr sz="2100" kern="1200">
          <a:solidFill>
            <a:schemeClr val="tx1"/>
          </a:solidFill>
          <a:latin typeface="+mn-lt"/>
          <a:ea typeface="+mn-ea"/>
          <a:cs typeface="+mn-cs"/>
        </a:defRPr>
      </a:lvl3pPr>
      <a:lvl4pPr marL="1604452" algn="l" defTabSz="1069634" rtl="0" eaLnBrk="1" latinLnBrk="0" hangingPunct="1">
        <a:defRPr sz="2100" kern="1200">
          <a:solidFill>
            <a:schemeClr val="tx1"/>
          </a:solidFill>
          <a:latin typeface="+mn-lt"/>
          <a:ea typeface="+mn-ea"/>
          <a:cs typeface="+mn-cs"/>
        </a:defRPr>
      </a:lvl4pPr>
      <a:lvl5pPr marL="2139268" algn="l" defTabSz="1069634" rtl="0" eaLnBrk="1" latinLnBrk="0" hangingPunct="1">
        <a:defRPr sz="2100" kern="1200">
          <a:solidFill>
            <a:schemeClr val="tx1"/>
          </a:solidFill>
          <a:latin typeface="+mn-lt"/>
          <a:ea typeface="+mn-ea"/>
          <a:cs typeface="+mn-cs"/>
        </a:defRPr>
      </a:lvl5pPr>
      <a:lvl6pPr marL="2674084" algn="l" defTabSz="1069634" rtl="0" eaLnBrk="1" latinLnBrk="0" hangingPunct="1">
        <a:defRPr sz="2100" kern="1200">
          <a:solidFill>
            <a:schemeClr val="tx1"/>
          </a:solidFill>
          <a:latin typeface="+mn-lt"/>
          <a:ea typeface="+mn-ea"/>
          <a:cs typeface="+mn-cs"/>
        </a:defRPr>
      </a:lvl6pPr>
      <a:lvl7pPr marL="3208901" algn="l" defTabSz="1069634" rtl="0" eaLnBrk="1" latinLnBrk="0" hangingPunct="1">
        <a:defRPr sz="2100" kern="1200">
          <a:solidFill>
            <a:schemeClr val="tx1"/>
          </a:solidFill>
          <a:latin typeface="+mn-lt"/>
          <a:ea typeface="+mn-ea"/>
          <a:cs typeface="+mn-cs"/>
        </a:defRPr>
      </a:lvl7pPr>
      <a:lvl8pPr marL="3743718" algn="l" defTabSz="1069634" rtl="0" eaLnBrk="1" latinLnBrk="0" hangingPunct="1">
        <a:defRPr sz="2100" kern="1200">
          <a:solidFill>
            <a:schemeClr val="tx1"/>
          </a:solidFill>
          <a:latin typeface="+mn-lt"/>
          <a:ea typeface="+mn-ea"/>
          <a:cs typeface="+mn-cs"/>
        </a:defRPr>
      </a:lvl8pPr>
      <a:lvl9pPr marL="4278536" algn="l" defTabSz="1069634" rtl="0" eaLnBrk="1" latinLnBrk="0" hangingPunct="1">
        <a:defRPr sz="2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5.png"/></Relationships>
</file>

<file path=ppt/slides/_rels/slide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8.png"/></Relationships>
</file>

<file path=ppt/slides/_rels/slide1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5.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13.png"/><Relationship Id="rId4" Type="http://schemas.openxmlformats.org/officeDocument/2006/relationships/image" Target="../media/image12.png"/></Relationships>
</file>

<file path=ppt/slides/_rels/slide1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7.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8.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el 1"/>
          <p:cNvSpPr>
            <a:spLocks noGrp="1"/>
          </p:cNvSpPr>
          <p:nvPr>
            <p:ph type="ctrTitle"/>
          </p:nvPr>
        </p:nvSpPr>
        <p:spPr>
          <a:xfrm>
            <a:off x="370706" y="1314249"/>
            <a:ext cx="9359900" cy="3132534"/>
          </a:xfrm>
        </p:spPr>
        <p:txBody>
          <a:bodyPr/>
          <a:lstStyle/>
          <a:p>
            <a:pPr algn="l"/>
            <a:r>
              <a:rPr lang="de-DE" dirty="0" smtClean="0">
                <a:latin typeface="Arial" charset="0"/>
                <a:cs typeface="Arial" charset="0"/>
              </a:rPr>
              <a:t>Dringlichkeitsantrag der SPD Stadtratsfraktion vom 22.02.2018</a:t>
            </a:r>
            <a:br>
              <a:rPr lang="de-DE" dirty="0" smtClean="0">
                <a:latin typeface="Arial" charset="0"/>
                <a:cs typeface="Arial" charset="0"/>
              </a:rPr>
            </a:br>
            <a:r>
              <a:rPr lang="de-DE" dirty="0" smtClean="0">
                <a:latin typeface="Arial" charset="0"/>
                <a:cs typeface="Arial" charset="0"/>
              </a:rPr>
              <a:t/>
            </a:r>
            <a:br>
              <a:rPr lang="de-DE" dirty="0" smtClean="0">
                <a:latin typeface="Arial" charset="0"/>
                <a:cs typeface="Arial" charset="0"/>
              </a:rPr>
            </a:br>
            <a:r>
              <a:rPr lang="de-DE" dirty="0" smtClean="0">
                <a:latin typeface="Arial" charset="0"/>
                <a:cs typeface="Arial" charset="0"/>
              </a:rPr>
              <a:t>Spielplatz </a:t>
            </a:r>
            <a:r>
              <a:rPr lang="de-DE" dirty="0" err="1" smtClean="0">
                <a:latin typeface="Arial" charset="0"/>
                <a:cs typeface="Arial" charset="0"/>
              </a:rPr>
              <a:t>Herschelplatz</a:t>
            </a:r>
            <a:r>
              <a:rPr lang="de-DE" dirty="0" smtClean="0">
                <a:latin typeface="Arial" charset="0"/>
                <a:cs typeface="Arial" charset="0"/>
              </a:rPr>
              <a:t> und </a:t>
            </a:r>
            <a:r>
              <a:rPr lang="de-DE" dirty="0" err="1" smtClean="0">
                <a:latin typeface="Arial" charset="0"/>
                <a:cs typeface="Arial" charset="0"/>
              </a:rPr>
              <a:t>Spielhof</a:t>
            </a:r>
            <a:r>
              <a:rPr lang="de-DE" dirty="0" smtClean="0">
                <a:latin typeface="Arial" charset="0"/>
                <a:cs typeface="Arial" charset="0"/>
              </a:rPr>
              <a:t> </a:t>
            </a:r>
            <a:r>
              <a:rPr lang="de-DE" dirty="0" err="1" smtClean="0">
                <a:latin typeface="Arial" charset="0"/>
                <a:cs typeface="Arial" charset="0"/>
              </a:rPr>
              <a:t>Herschelschule</a:t>
            </a:r>
            <a:r>
              <a:rPr lang="de-DE" dirty="0" smtClean="0">
                <a:latin typeface="Arial" charset="0"/>
                <a:cs typeface="Arial" charset="0"/>
              </a:rPr>
              <a:t/>
            </a:r>
            <a:br>
              <a:rPr lang="de-DE" dirty="0" smtClean="0">
                <a:latin typeface="Arial" charset="0"/>
                <a:cs typeface="Arial" charset="0"/>
              </a:rPr>
            </a:br>
            <a:r>
              <a:rPr lang="de-DE" dirty="0" smtClean="0">
                <a:latin typeface="Arial" charset="0"/>
                <a:cs typeface="Arial" charset="0"/>
              </a:rPr>
              <a:t/>
            </a:r>
            <a:br>
              <a:rPr lang="de-DE" dirty="0" smtClean="0">
                <a:latin typeface="Arial" charset="0"/>
                <a:cs typeface="Arial" charset="0"/>
              </a:rPr>
            </a:br>
            <a:r>
              <a:rPr lang="de-DE" dirty="0" smtClean="0">
                <a:latin typeface="Arial" charset="0"/>
                <a:cs typeface="Arial" charset="0"/>
              </a:rPr>
              <a:t>Tischvorlage zum Schulausschuss</a:t>
            </a:r>
            <a:br>
              <a:rPr lang="de-DE" dirty="0" smtClean="0">
                <a:latin typeface="Arial" charset="0"/>
                <a:cs typeface="Arial" charset="0"/>
              </a:rPr>
            </a:br>
            <a:r>
              <a:rPr lang="de-DE" dirty="0" smtClean="0">
                <a:latin typeface="Arial" charset="0"/>
                <a:cs typeface="Arial" charset="0"/>
              </a:rPr>
              <a:t>Sitzung am 23.02.2018</a:t>
            </a:r>
            <a:endParaRPr lang="de-DE" dirty="0" smtClean="0">
              <a:latin typeface="Arial" charset="0"/>
              <a:cs typeface="Arial" charset="0"/>
            </a:endParaRPr>
          </a:p>
        </p:txBody>
      </p:sp>
      <p:sp>
        <p:nvSpPr>
          <p:cNvPr id="9219" name="Untertitel 2"/>
          <p:cNvSpPr>
            <a:spLocks noGrp="1"/>
          </p:cNvSpPr>
          <p:nvPr>
            <p:ph type="subTitle" idx="1"/>
          </p:nvPr>
        </p:nvSpPr>
        <p:spPr/>
        <p:txBody>
          <a:bodyPr/>
          <a:lstStyle/>
          <a:p>
            <a:r>
              <a:rPr lang="de-DE" dirty="0" smtClean="0">
                <a:latin typeface="Arial" charset="0"/>
                <a:cs typeface="Arial" charset="0"/>
              </a:rPr>
              <a:t/>
            </a:r>
            <a:br>
              <a:rPr lang="de-DE" dirty="0" smtClean="0">
                <a:latin typeface="Arial" charset="0"/>
                <a:cs typeface="Arial" charset="0"/>
              </a:rPr>
            </a:br>
            <a:endParaRPr lang="de-DE" dirty="0" smtClean="0">
              <a:latin typeface="Arial" charset="0"/>
              <a:cs typeface="Arial" charset="0"/>
            </a:endParaRPr>
          </a:p>
        </p:txBody>
      </p:sp>
      <p:sp>
        <p:nvSpPr>
          <p:cNvPr id="5" name="Textfeld 4"/>
          <p:cNvSpPr txBox="1"/>
          <p:nvPr/>
        </p:nvSpPr>
        <p:spPr>
          <a:xfrm>
            <a:off x="359714" y="658283"/>
            <a:ext cx="539622" cy="241980"/>
          </a:xfrm>
          <a:prstGeom prst="rect">
            <a:avLst/>
          </a:prstGeom>
          <a:noFill/>
        </p:spPr>
        <p:txBody>
          <a:bodyPr wrap="none" lIns="108000" tIns="36000" bIns="36000" rtlCol="0" anchor="ctr" anchorCtr="0">
            <a:spAutoFit/>
          </a:bodyPr>
          <a:lstStyle/>
          <a:p>
            <a:r>
              <a:rPr lang="de-DE" sz="1100" dirty="0" smtClean="0"/>
              <a:t>SchA</a:t>
            </a:r>
            <a:endParaRPr lang="de-DE" sz="1100" dirty="0"/>
          </a:p>
        </p:txBody>
      </p:sp>
      <p:pic>
        <p:nvPicPr>
          <p:cNvPr id="6" name="Grafik 5" descr="Klammer.jpg"/>
          <p:cNvPicPr>
            <a:picLocks/>
          </p:cNvPicPr>
          <p:nvPr/>
        </p:nvPicPr>
        <p:blipFill>
          <a:blip r:embed="rId3" cstate="print"/>
          <a:stretch>
            <a:fillRect/>
          </a:stretch>
        </p:blipFill>
        <p:spPr>
          <a:xfrm>
            <a:off x="7740657" y="7200900"/>
            <a:ext cx="1440000" cy="360000"/>
          </a:xfrm>
          <a:prstGeom prst="rect">
            <a:avLst/>
          </a:prstGeom>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2</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dirty="0" smtClean="0"/>
              <a:t>Situation an den Nürnberger Grund- und Mittelschulen in der Nürnberger Südstadt</a:t>
            </a:r>
            <a:endParaRPr lang="de-DE" dirty="0"/>
          </a:p>
        </p:txBody>
      </p:sp>
      <p:sp>
        <p:nvSpPr>
          <p:cNvPr id="7" name="Textfeld 6"/>
          <p:cNvSpPr txBox="1"/>
          <p:nvPr/>
        </p:nvSpPr>
        <p:spPr>
          <a:xfrm>
            <a:off x="360362" y="1382957"/>
            <a:ext cx="9289183" cy="5262979"/>
          </a:xfrm>
          <a:prstGeom prst="rect">
            <a:avLst/>
          </a:prstGeom>
          <a:noFill/>
        </p:spPr>
        <p:txBody>
          <a:bodyPr wrap="square" rtlCol="0">
            <a:spAutoFit/>
          </a:bodyPr>
          <a:lstStyle/>
          <a:p>
            <a:r>
              <a:rPr lang="de-DE" sz="2800" dirty="0" smtClean="0"/>
              <a:t>Zur Frage 4:</a:t>
            </a:r>
          </a:p>
          <a:p>
            <a:r>
              <a:rPr lang="de-DE" sz="2800" dirty="0" smtClean="0"/>
              <a:t>Wie viele Klassen müssen zusätzlich im Sprengel der </a:t>
            </a:r>
          </a:p>
          <a:p>
            <a:r>
              <a:rPr lang="de-DE" sz="2800" dirty="0" smtClean="0"/>
              <a:t>Friedrich-Wilhelm-</a:t>
            </a:r>
            <a:r>
              <a:rPr lang="de-DE" sz="2800" dirty="0" err="1" smtClean="0"/>
              <a:t>Herschelschule</a:t>
            </a:r>
            <a:r>
              <a:rPr lang="de-DE" sz="2800" dirty="0" smtClean="0"/>
              <a:t> gebildet werden? Wie viele Klassenbedarfe entstehen im Sprengel anderer Schulen?</a:t>
            </a:r>
          </a:p>
          <a:p>
            <a:endParaRPr lang="de-DE" sz="2800" dirty="0"/>
          </a:p>
          <a:p>
            <a:r>
              <a:rPr lang="de-DE" sz="2800" dirty="0" smtClean="0"/>
              <a:t>Zur Frage 5:</a:t>
            </a:r>
          </a:p>
          <a:p>
            <a:r>
              <a:rPr lang="de-DE" sz="2800" dirty="0" smtClean="0"/>
              <a:t>Wie ist die aktuelle Zeitplanung: Für wann ist der Umzug der Mittelschüler in die Marterlach (</a:t>
            </a:r>
            <a:r>
              <a:rPr lang="de-DE" sz="2800" dirty="0" err="1" smtClean="0"/>
              <a:t>Werderau</a:t>
            </a:r>
            <a:r>
              <a:rPr lang="de-DE" sz="2800" dirty="0" smtClean="0"/>
              <a:t>) geplant? Wie lange sollen die Container auf dem Schulgelände verbleiben? Werden diese während der Renovierung in der Schule nach Auszug der Mittelschule noch benötigt?</a:t>
            </a:r>
            <a:endParaRPr lang="de-DE" sz="2800" dirty="0"/>
          </a:p>
        </p:txBody>
      </p:sp>
    </p:spTree>
    <p:extLst>
      <p:ext uri="{BB962C8B-B14F-4D97-AF65-F5344CB8AC3E}">
        <p14:creationId xmlns:p14="http://schemas.microsoft.com/office/powerpoint/2010/main" val="397718572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Foliennummernplatzhalter 4"/>
          <p:cNvSpPr>
            <a:spLocks noGrp="1"/>
          </p:cNvSpPr>
          <p:nvPr>
            <p:ph type="sldNum" sz="quarter" idx="4"/>
          </p:nvPr>
        </p:nvSpPr>
        <p:spPr/>
        <p:txBody>
          <a:bodyPr/>
          <a:lstStyle/>
          <a:p>
            <a:fld id="{DDAAE1D1-68DC-4F64-8590-87B353DAB64F}" type="slidenum">
              <a:rPr lang="de-DE" smtClean="0"/>
              <a:pPr/>
              <a:t>3</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1" y="70190"/>
            <a:ext cx="9576930" cy="1023938"/>
          </a:xfrm>
        </p:spPr>
        <p:txBody>
          <a:bodyPr/>
          <a:lstStyle/>
          <a:p>
            <a:r>
              <a:rPr lang="de-DE" dirty="0"/>
              <a:t>Klassenzahlenentwicklung </a:t>
            </a:r>
            <a:r>
              <a:rPr lang="de-DE" dirty="0" smtClean="0"/>
              <a:t/>
            </a:r>
            <a:br>
              <a:rPr lang="de-DE" dirty="0" smtClean="0"/>
            </a:br>
            <a:r>
              <a:rPr lang="de-DE" dirty="0" smtClean="0"/>
              <a:t>in </a:t>
            </a:r>
            <a:r>
              <a:rPr lang="de-DE" dirty="0"/>
              <a:t>der Nürnberger Südstadt</a:t>
            </a:r>
          </a:p>
        </p:txBody>
      </p:sp>
      <p:pic>
        <p:nvPicPr>
          <p:cNvPr id="6" name="Grafik 5"/>
          <p:cNvPicPr>
            <a:picLocks noChangeAspect="1"/>
          </p:cNvPicPr>
          <p:nvPr/>
        </p:nvPicPr>
        <p:blipFill>
          <a:blip r:embed="rId4"/>
          <a:stretch>
            <a:fillRect/>
          </a:stretch>
        </p:blipFill>
        <p:spPr>
          <a:xfrm>
            <a:off x="143768" y="998203"/>
            <a:ext cx="9647484" cy="5461025"/>
          </a:xfrm>
          <a:prstGeom prst="rect">
            <a:avLst/>
          </a:prstGeom>
        </p:spPr>
      </p:pic>
      <p:sp>
        <p:nvSpPr>
          <p:cNvPr id="7" name="Textfeld 6"/>
          <p:cNvSpPr txBox="1"/>
          <p:nvPr/>
        </p:nvSpPr>
        <p:spPr>
          <a:xfrm>
            <a:off x="40715" y="6517258"/>
            <a:ext cx="9574869" cy="738664"/>
          </a:xfrm>
          <a:prstGeom prst="rect">
            <a:avLst/>
          </a:prstGeom>
          <a:noFill/>
        </p:spPr>
        <p:txBody>
          <a:bodyPr wrap="square" rtlCol="0">
            <a:spAutoFit/>
          </a:bodyPr>
          <a:lstStyle/>
          <a:p>
            <a:r>
              <a:rPr lang="de-DE" dirty="0" smtClean="0"/>
              <a:t>Nach derzeitigem Entwicklungsstand: Umzug der Mittelschüler in die </a:t>
            </a:r>
            <a:r>
              <a:rPr lang="de-DE" dirty="0" err="1" smtClean="0"/>
              <a:t>Werderau</a:t>
            </a:r>
            <a:r>
              <a:rPr lang="de-DE" dirty="0" smtClean="0"/>
              <a:t> zu Beginn des Schuljahres 2023/2024.</a:t>
            </a:r>
            <a:endParaRPr lang="de-DE" dirty="0"/>
          </a:p>
        </p:txBody>
      </p:sp>
    </p:spTree>
    <p:extLst>
      <p:ext uri="{BB962C8B-B14F-4D97-AF65-F5344CB8AC3E}">
        <p14:creationId xmlns:p14="http://schemas.microsoft.com/office/powerpoint/2010/main" val="3842705520"/>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4</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dirty="0" smtClean="0"/>
              <a:t>Schulraumerweiterung </a:t>
            </a:r>
            <a:endParaRPr lang="de-DE" dirty="0"/>
          </a:p>
        </p:txBody>
      </p:sp>
      <p:sp>
        <p:nvSpPr>
          <p:cNvPr id="2" name="Textfeld 1"/>
          <p:cNvSpPr txBox="1"/>
          <p:nvPr/>
        </p:nvSpPr>
        <p:spPr>
          <a:xfrm>
            <a:off x="296464" y="1094128"/>
            <a:ext cx="9487697" cy="6124754"/>
          </a:xfrm>
          <a:prstGeom prst="rect">
            <a:avLst/>
          </a:prstGeom>
          <a:noFill/>
        </p:spPr>
        <p:txBody>
          <a:bodyPr wrap="square" rtlCol="0">
            <a:spAutoFit/>
          </a:bodyPr>
          <a:lstStyle/>
          <a:p>
            <a:r>
              <a:rPr lang="de-DE" sz="2800" dirty="0" smtClean="0"/>
              <a:t>Zu Frage 6: welche alternativen Standorte wurden mit welchem Ergebnis geprüft? Wurden auch Teillösungen an verschiedenen Standorten geprüft? Wenn ja, welche?</a:t>
            </a:r>
          </a:p>
          <a:p>
            <a:endParaRPr lang="de-DE" sz="1400" dirty="0" smtClean="0"/>
          </a:p>
          <a:p>
            <a:r>
              <a:rPr lang="de-DE" sz="2800" b="1" u="sng" dirty="0" smtClean="0"/>
              <a:t>Grundsätzlich </a:t>
            </a:r>
            <a:r>
              <a:rPr lang="de-DE" sz="2800" b="1" u="sng" dirty="0"/>
              <a:t>gilt:</a:t>
            </a:r>
            <a:endParaRPr lang="de-DE" sz="2800" dirty="0"/>
          </a:p>
          <a:p>
            <a:r>
              <a:rPr lang="de-DE" sz="2800" dirty="0"/>
              <a:t>Die Sicherstellung des Lehrauftrags erfordert neben Klassenräumen zusätzlich Räume für Fachunterricht, Lehrer, Schulleitung und Stellvertretung, Sekretariat, Hausmeister, eine Aula sowie ein abgeschlossenes Schulgelände mit Außenflächen. Es ist nicht möglich, losgelöst jedweder schulischen Infrastruktur, ausschließlich Klassenräume auf eine „grüne Wiese“ zu setzen. Ein permanentes </a:t>
            </a:r>
            <a:r>
              <a:rPr lang="de-DE" sz="2800" dirty="0" err="1"/>
              <a:t>Shutteln</a:t>
            </a:r>
            <a:r>
              <a:rPr lang="de-DE" sz="2800" dirty="0"/>
              <a:t> der Schüler/innen zu den Fachunterrichten ist ausgeschlossen</a:t>
            </a:r>
            <a:r>
              <a:rPr lang="de-DE" sz="2800" dirty="0" smtClean="0"/>
              <a:t>. </a:t>
            </a:r>
            <a:endParaRPr lang="de-DE" sz="2800" dirty="0"/>
          </a:p>
        </p:txBody>
      </p:sp>
    </p:spTree>
    <p:extLst>
      <p:ext uri="{BB962C8B-B14F-4D97-AF65-F5344CB8AC3E}">
        <p14:creationId xmlns:p14="http://schemas.microsoft.com/office/powerpoint/2010/main" val="252218073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5</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3151" y="218842"/>
            <a:ext cx="9360547" cy="860658"/>
          </a:xfrm>
        </p:spPr>
        <p:txBody>
          <a:bodyPr/>
          <a:lstStyle/>
          <a:p>
            <a:r>
              <a:rPr lang="de-DE" dirty="0" smtClean="0"/>
              <a:t>Varianten für interimsweise </a:t>
            </a:r>
            <a:br>
              <a:rPr lang="de-DE" dirty="0" smtClean="0"/>
            </a:br>
            <a:r>
              <a:rPr lang="de-DE" dirty="0" smtClean="0"/>
              <a:t>Schulraumerweiterung aus schulischer Sicht</a:t>
            </a:r>
            <a:endParaRPr lang="de-DE" dirty="0"/>
          </a:p>
        </p:txBody>
      </p:sp>
      <p:sp>
        <p:nvSpPr>
          <p:cNvPr id="2" name="Textfeld 1"/>
          <p:cNvSpPr txBox="1"/>
          <p:nvPr/>
        </p:nvSpPr>
        <p:spPr>
          <a:xfrm>
            <a:off x="117985" y="439289"/>
            <a:ext cx="9487697" cy="6924973"/>
          </a:xfrm>
          <a:prstGeom prst="rect">
            <a:avLst/>
          </a:prstGeom>
          <a:noFill/>
        </p:spPr>
        <p:txBody>
          <a:bodyPr wrap="square" rtlCol="0">
            <a:spAutoFit/>
          </a:bodyPr>
          <a:lstStyle/>
          <a:p>
            <a:endParaRPr lang="de-DE" sz="2600" dirty="0" smtClean="0"/>
          </a:p>
          <a:p>
            <a:endParaRPr lang="de-DE" sz="2600" dirty="0"/>
          </a:p>
          <a:p>
            <a:r>
              <a:rPr lang="de-DE" sz="2600" b="1" dirty="0" smtClean="0"/>
              <a:t>1) Errichtung </a:t>
            </a:r>
            <a:r>
              <a:rPr lang="de-DE" sz="2600" b="1" dirty="0"/>
              <a:t>einer </a:t>
            </a:r>
            <a:r>
              <a:rPr lang="de-DE" sz="2600" b="1" u="sng" dirty="0"/>
              <a:t>vollständigen Schule</a:t>
            </a:r>
            <a:r>
              <a:rPr lang="de-DE" sz="2600" b="1" dirty="0"/>
              <a:t> in Containerbauweise </a:t>
            </a:r>
            <a:endParaRPr lang="de-DE" sz="2600" b="1" dirty="0" smtClean="0"/>
          </a:p>
          <a:p>
            <a:r>
              <a:rPr lang="de-DE" sz="2600" dirty="0" smtClean="0"/>
              <a:t>Mit allen </a:t>
            </a:r>
            <a:r>
              <a:rPr lang="de-DE" sz="2600" dirty="0"/>
              <a:t>Räumlichkeiten zur Deckung des schulischen Bedarfs, um eine autarke schulische Infrastruktur zu gewährleisten </a:t>
            </a:r>
            <a:endParaRPr lang="de-DE" sz="2600" dirty="0" smtClean="0"/>
          </a:p>
          <a:p>
            <a:r>
              <a:rPr lang="de-DE" sz="2400" dirty="0" smtClean="0"/>
              <a:t>(</a:t>
            </a:r>
            <a:r>
              <a:rPr lang="de-DE" sz="2400" dirty="0"/>
              <a:t>z.B. allgemeine und Fachunterrichtsräume, Räume für Verwaltung und Personal, Aufenthalt, Mittagsbetreuung, Verpflegung sowie ein abgeschlossenes Schulgelände)</a:t>
            </a:r>
            <a:r>
              <a:rPr lang="de-DE" sz="2600" dirty="0"/>
              <a:t>. </a:t>
            </a:r>
            <a:endParaRPr lang="de-DE" sz="2600" dirty="0" smtClean="0"/>
          </a:p>
          <a:p>
            <a:endParaRPr lang="de-DE" sz="1400" dirty="0" smtClean="0"/>
          </a:p>
          <a:p>
            <a:r>
              <a:rPr lang="de-DE" sz="2600" b="1" dirty="0" smtClean="0"/>
              <a:t>2) Errichtung </a:t>
            </a:r>
            <a:r>
              <a:rPr lang="de-DE" sz="2600" b="1" dirty="0"/>
              <a:t>von </a:t>
            </a:r>
            <a:r>
              <a:rPr lang="de-DE" sz="2600" b="1" u="sng" dirty="0"/>
              <a:t>ausschließlich Klassenräumen </a:t>
            </a:r>
            <a:r>
              <a:rPr lang="de-DE" sz="2600" b="1" dirty="0"/>
              <a:t>in Containerbauweise </a:t>
            </a:r>
            <a:endParaRPr lang="de-DE" sz="2600" b="1" dirty="0" smtClean="0"/>
          </a:p>
          <a:p>
            <a:r>
              <a:rPr lang="de-DE" sz="2600" dirty="0" smtClean="0"/>
              <a:t>in </a:t>
            </a:r>
            <a:r>
              <a:rPr lang="de-DE" sz="2600" dirty="0"/>
              <a:t>direkter Anbindung an eine bestehende Schule zur Nutzung der bestehenden schulischen Infrastruktur</a:t>
            </a:r>
            <a:r>
              <a:rPr lang="de-DE" sz="2600" dirty="0" smtClean="0"/>
              <a:t>.</a:t>
            </a:r>
          </a:p>
          <a:p>
            <a:endParaRPr lang="de-DE" sz="1100" dirty="0"/>
          </a:p>
          <a:p>
            <a:pPr defTabSz="179388"/>
            <a:r>
              <a:rPr lang="de-DE" sz="2600" dirty="0" smtClean="0"/>
              <a:t>a</a:t>
            </a:r>
            <a:r>
              <a:rPr lang="de-DE" sz="2600" dirty="0"/>
              <a:t>)	an </a:t>
            </a:r>
            <a:r>
              <a:rPr lang="de-DE" sz="2600" u="sng" dirty="0"/>
              <a:t>mehreren</a:t>
            </a:r>
            <a:r>
              <a:rPr lang="de-DE" sz="2600" dirty="0"/>
              <a:t> Standorten </a:t>
            </a:r>
            <a:r>
              <a:rPr lang="de-DE" sz="2600" i="1" dirty="0"/>
              <a:t>oder</a:t>
            </a:r>
            <a:endParaRPr lang="de-DE" sz="2600" dirty="0"/>
          </a:p>
          <a:p>
            <a:pPr defTabSz="179388"/>
            <a:r>
              <a:rPr lang="de-DE" sz="2600" dirty="0" smtClean="0"/>
              <a:t>b</a:t>
            </a:r>
            <a:r>
              <a:rPr lang="de-DE" sz="2600" dirty="0"/>
              <a:t>) </a:t>
            </a:r>
            <a:r>
              <a:rPr lang="de-DE" sz="2600" u="sng" dirty="0"/>
              <a:t>zentral an einem </a:t>
            </a:r>
            <a:r>
              <a:rPr lang="de-DE" sz="2600" dirty="0"/>
              <a:t>ausgewählten Schulstandort.</a:t>
            </a:r>
          </a:p>
          <a:p>
            <a:endParaRPr lang="de-DE" dirty="0"/>
          </a:p>
        </p:txBody>
      </p:sp>
    </p:spTree>
    <p:extLst>
      <p:ext uri="{BB962C8B-B14F-4D97-AF65-F5344CB8AC3E}">
        <p14:creationId xmlns:p14="http://schemas.microsoft.com/office/powerpoint/2010/main" val="411875461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6</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a:t>Variante 1: Errichtung einer </a:t>
            </a:r>
            <a:r>
              <a:rPr lang="de-DE" u="sng" dirty="0" smtClean="0"/>
              <a:t/>
            </a:r>
            <a:br>
              <a:rPr lang="de-DE" u="sng" dirty="0" smtClean="0"/>
            </a:br>
            <a:r>
              <a:rPr lang="de-DE" u="sng" dirty="0" smtClean="0"/>
              <a:t>vollständigen Schule </a:t>
            </a:r>
            <a:r>
              <a:rPr lang="de-DE" u="sng" dirty="0"/>
              <a:t>in Containerbauweise</a:t>
            </a:r>
            <a:r>
              <a:rPr lang="de-DE" dirty="0"/>
              <a:t> </a:t>
            </a:r>
          </a:p>
        </p:txBody>
      </p:sp>
      <p:sp>
        <p:nvSpPr>
          <p:cNvPr id="6" name="Textfeld 5"/>
          <p:cNvSpPr txBox="1"/>
          <p:nvPr/>
        </p:nvSpPr>
        <p:spPr>
          <a:xfrm>
            <a:off x="216383" y="1114121"/>
            <a:ext cx="9288425" cy="4724370"/>
          </a:xfrm>
          <a:prstGeom prst="rect">
            <a:avLst/>
          </a:prstGeom>
          <a:noFill/>
        </p:spPr>
        <p:txBody>
          <a:bodyPr wrap="square" rtlCol="0">
            <a:spAutoFit/>
          </a:bodyPr>
          <a:lstStyle/>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r>
              <a:rPr lang="de-DE" sz="2800" dirty="0" smtClean="0"/>
              <a:t>Erhebliche Kosten durch komplette Schulanlage</a:t>
            </a:r>
          </a:p>
          <a:p>
            <a:pPr marL="342900" indent="-342900">
              <a:buFont typeface="Wingdings" panose="05000000000000000000" pitchFamily="2" charset="2"/>
              <a:buChar char="Ø"/>
            </a:pPr>
            <a:endParaRPr lang="de-DE" sz="2800" dirty="0" smtClean="0"/>
          </a:p>
          <a:p>
            <a:pPr marL="342900" indent="-342900">
              <a:buFont typeface="Wingdings" panose="05000000000000000000" pitchFamily="2" charset="2"/>
              <a:buChar char="Ø"/>
            </a:pPr>
            <a:r>
              <a:rPr lang="de-DE" sz="2800" dirty="0" smtClean="0"/>
              <a:t>Sehr aufwändiges europaweites Ausschreibungsverfahren notwendig</a:t>
            </a:r>
          </a:p>
          <a:p>
            <a:endParaRPr lang="de-DE" sz="2800" dirty="0" smtClean="0"/>
          </a:p>
          <a:p>
            <a:pPr marL="342900" indent="-342900">
              <a:buFont typeface="Wingdings" panose="05000000000000000000" pitchFamily="2" charset="2"/>
              <a:buChar char="Ø"/>
            </a:pPr>
            <a:r>
              <a:rPr lang="de-DE" sz="2800" dirty="0" smtClean="0"/>
              <a:t>Dadurch keine rechtzeitige Inbetriebnahme</a:t>
            </a:r>
          </a:p>
          <a:p>
            <a:endParaRPr lang="de-DE" sz="2800" dirty="0" smtClean="0"/>
          </a:p>
          <a:p>
            <a:pPr marL="342900" indent="-342900">
              <a:buFont typeface="Wingdings" panose="05000000000000000000" pitchFamily="2" charset="2"/>
              <a:buChar char="Ø"/>
            </a:pPr>
            <a:endParaRPr lang="de-DE" dirty="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a:p>
        </p:txBody>
      </p:sp>
    </p:spTree>
    <p:extLst>
      <p:ext uri="{BB962C8B-B14F-4D97-AF65-F5344CB8AC3E}">
        <p14:creationId xmlns:p14="http://schemas.microsoft.com/office/powerpoint/2010/main" val="209850081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7</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a:t>Variante 1: Errichtung einer </a:t>
            </a:r>
            <a:r>
              <a:rPr lang="de-DE" u="sng" dirty="0" smtClean="0"/>
              <a:t/>
            </a:r>
            <a:br>
              <a:rPr lang="de-DE" u="sng" dirty="0" smtClean="0"/>
            </a:br>
            <a:r>
              <a:rPr lang="de-DE" u="sng" dirty="0" smtClean="0"/>
              <a:t>vollständigen Schule </a:t>
            </a:r>
            <a:r>
              <a:rPr lang="de-DE" u="sng" dirty="0"/>
              <a:t>in Containerbauweise</a:t>
            </a:r>
            <a:r>
              <a:rPr lang="de-DE" dirty="0"/>
              <a:t> </a:t>
            </a:r>
          </a:p>
        </p:txBody>
      </p:sp>
      <p:sp>
        <p:nvSpPr>
          <p:cNvPr id="6" name="Textfeld 5"/>
          <p:cNvSpPr txBox="1"/>
          <p:nvPr/>
        </p:nvSpPr>
        <p:spPr>
          <a:xfrm>
            <a:off x="216383" y="1114121"/>
            <a:ext cx="9288425" cy="5586145"/>
          </a:xfrm>
          <a:prstGeom prst="rect">
            <a:avLst/>
          </a:prstGeom>
          <a:noFill/>
        </p:spPr>
        <p:txBody>
          <a:bodyPr wrap="square" rtlCol="0">
            <a:spAutoFit/>
          </a:bodyPr>
          <a:lstStyle/>
          <a:p>
            <a:r>
              <a:rPr lang="de-DE" b="1" dirty="0" smtClean="0"/>
              <a:t>Variante</a:t>
            </a:r>
          </a:p>
          <a:p>
            <a:r>
              <a:rPr lang="de-DE" b="1" dirty="0"/>
              <a:t>Parkplatz N-</a:t>
            </a:r>
            <a:r>
              <a:rPr lang="de-DE" b="1" dirty="0" err="1"/>
              <a:t>Ergie</a:t>
            </a:r>
            <a:r>
              <a:rPr lang="de-DE" b="1" dirty="0"/>
              <a:t> </a:t>
            </a:r>
            <a:endParaRPr lang="de-DE" b="1" dirty="0" smtClean="0"/>
          </a:p>
          <a:p>
            <a:endParaRPr lang="de-DE" dirty="0" smtClean="0"/>
          </a:p>
          <a:p>
            <a:r>
              <a:rPr lang="de-DE" dirty="0"/>
              <a:t>Der Parkplatz der N-</a:t>
            </a:r>
            <a:r>
              <a:rPr lang="de-DE" dirty="0" err="1"/>
              <a:t>Ergie</a:t>
            </a:r>
            <a:r>
              <a:rPr lang="de-DE" dirty="0"/>
              <a:t> mit einer </a:t>
            </a:r>
            <a:endParaRPr lang="de-DE" dirty="0" smtClean="0"/>
          </a:p>
          <a:p>
            <a:r>
              <a:rPr lang="de-DE" dirty="0" smtClean="0"/>
              <a:t>Fläche von ca</a:t>
            </a:r>
            <a:r>
              <a:rPr lang="de-DE" dirty="0"/>
              <a:t>. 4.000 m² befindet sich </a:t>
            </a:r>
            <a:endParaRPr lang="de-DE" dirty="0" smtClean="0"/>
          </a:p>
          <a:p>
            <a:r>
              <a:rPr lang="de-DE" dirty="0" smtClean="0"/>
              <a:t>an </a:t>
            </a:r>
            <a:r>
              <a:rPr lang="de-DE" dirty="0"/>
              <a:t>der Volkmannstraße. </a:t>
            </a:r>
            <a:endParaRPr lang="de-DE" dirty="0" smtClean="0"/>
          </a:p>
          <a:p>
            <a:endParaRPr lang="de-DE" dirty="0"/>
          </a:p>
          <a:p>
            <a:r>
              <a:rPr lang="de-DE" dirty="0">
                <a:solidFill>
                  <a:srgbClr val="FF0000"/>
                </a:solidFill>
              </a:rPr>
              <a:t>D</a:t>
            </a:r>
            <a:r>
              <a:rPr lang="de-DE" dirty="0" smtClean="0">
                <a:solidFill>
                  <a:srgbClr val="FF0000"/>
                </a:solidFill>
              </a:rPr>
              <a:t>iese </a:t>
            </a:r>
            <a:r>
              <a:rPr lang="de-DE" dirty="0">
                <a:solidFill>
                  <a:srgbClr val="FF0000"/>
                </a:solidFill>
              </a:rPr>
              <a:t>Fläche </a:t>
            </a:r>
            <a:r>
              <a:rPr lang="de-DE" dirty="0" smtClean="0">
                <a:solidFill>
                  <a:srgbClr val="FF0000"/>
                </a:solidFill>
              </a:rPr>
              <a:t>steht nach </a:t>
            </a:r>
            <a:r>
              <a:rPr lang="de-DE" dirty="0">
                <a:solidFill>
                  <a:srgbClr val="FF0000"/>
                </a:solidFill>
              </a:rPr>
              <a:t>aktuellen </a:t>
            </a:r>
            <a:endParaRPr lang="de-DE" dirty="0" smtClean="0">
              <a:solidFill>
                <a:srgbClr val="FF0000"/>
              </a:solidFill>
            </a:endParaRPr>
          </a:p>
          <a:p>
            <a:r>
              <a:rPr lang="de-DE" dirty="0" smtClean="0">
                <a:solidFill>
                  <a:srgbClr val="FF0000"/>
                </a:solidFill>
              </a:rPr>
              <a:t>Planungen </a:t>
            </a:r>
            <a:r>
              <a:rPr lang="de-DE" dirty="0">
                <a:solidFill>
                  <a:srgbClr val="FF0000"/>
                </a:solidFill>
              </a:rPr>
              <a:t>aufgrund der Situierung </a:t>
            </a:r>
            <a:endParaRPr lang="de-DE" dirty="0" smtClean="0">
              <a:solidFill>
                <a:srgbClr val="FF0000"/>
              </a:solidFill>
            </a:endParaRPr>
          </a:p>
          <a:p>
            <a:r>
              <a:rPr lang="de-DE" dirty="0" smtClean="0">
                <a:solidFill>
                  <a:srgbClr val="FF0000"/>
                </a:solidFill>
              </a:rPr>
              <a:t>der </a:t>
            </a:r>
            <a:r>
              <a:rPr lang="de-DE" dirty="0">
                <a:solidFill>
                  <a:srgbClr val="FF0000"/>
                </a:solidFill>
              </a:rPr>
              <a:t>Baustelleinrichtung für das </a:t>
            </a:r>
            <a:endParaRPr lang="de-DE" dirty="0" smtClean="0">
              <a:solidFill>
                <a:srgbClr val="FF0000"/>
              </a:solidFill>
            </a:endParaRPr>
          </a:p>
          <a:p>
            <a:r>
              <a:rPr lang="de-DE" dirty="0" smtClean="0">
                <a:solidFill>
                  <a:srgbClr val="FF0000"/>
                </a:solidFill>
              </a:rPr>
              <a:t>Projekt </a:t>
            </a:r>
            <a:r>
              <a:rPr lang="de-DE" dirty="0">
                <a:solidFill>
                  <a:srgbClr val="FF0000"/>
                </a:solidFill>
              </a:rPr>
              <a:t>Frankenschnellweg </a:t>
            </a:r>
            <a:endParaRPr lang="de-DE" dirty="0" smtClean="0">
              <a:solidFill>
                <a:srgbClr val="FF0000"/>
              </a:solidFill>
            </a:endParaRPr>
          </a:p>
          <a:p>
            <a:r>
              <a:rPr lang="de-DE" dirty="0" smtClean="0">
                <a:solidFill>
                  <a:srgbClr val="FF0000"/>
                </a:solidFill>
              </a:rPr>
              <a:t>nicht </a:t>
            </a:r>
            <a:r>
              <a:rPr lang="de-DE" dirty="0">
                <a:solidFill>
                  <a:srgbClr val="FF0000"/>
                </a:solidFill>
              </a:rPr>
              <a:t>zur Verfügung.</a:t>
            </a:r>
          </a:p>
          <a:p>
            <a:endParaRPr lang="de-DE" dirty="0"/>
          </a:p>
          <a:p>
            <a:pPr marL="342900" indent="-342900">
              <a:buFont typeface="Wingdings" panose="05000000000000000000" pitchFamily="2" charset="2"/>
              <a:buChar char="Ø"/>
            </a:pPr>
            <a:endParaRPr lang="de-DE" dirty="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a:p>
        </p:txBody>
      </p:sp>
      <p:pic>
        <p:nvPicPr>
          <p:cNvPr id="13" name="Grafik 12"/>
          <p:cNvPicPr/>
          <p:nvPr/>
        </p:nvPicPr>
        <p:blipFill>
          <a:blip r:embed="rId4" cstate="print">
            <a:extLst>
              <a:ext uri="{28A0092B-C50C-407E-A947-70E740481C1C}">
                <a14:useLocalDpi xmlns:a14="http://schemas.microsoft.com/office/drawing/2010/main" val="0"/>
              </a:ext>
            </a:extLst>
          </a:blip>
          <a:stretch>
            <a:fillRect/>
          </a:stretch>
        </p:blipFill>
        <p:spPr>
          <a:xfrm>
            <a:off x="4897625" y="1098062"/>
            <a:ext cx="4824536" cy="5640649"/>
          </a:xfrm>
          <a:prstGeom prst="rect">
            <a:avLst/>
          </a:prstGeom>
        </p:spPr>
      </p:pic>
    </p:spTree>
    <p:extLst>
      <p:ext uri="{BB962C8B-B14F-4D97-AF65-F5344CB8AC3E}">
        <p14:creationId xmlns:p14="http://schemas.microsoft.com/office/powerpoint/2010/main" val="306757419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8</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a:t>Variante 1: Errichtung einer </a:t>
            </a:r>
            <a:r>
              <a:rPr lang="de-DE" u="sng" dirty="0" smtClean="0"/>
              <a:t/>
            </a:r>
            <a:br>
              <a:rPr lang="de-DE" u="sng" dirty="0" smtClean="0"/>
            </a:br>
            <a:r>
              <a:rPr lang="de-DE" u="sng" dirty="0" smtClean="0"/>
              <a:t>vollständigen Schule </a:t>
            </a:r>
            <a:r>
              <a:rPr lang="de-DE" u="sng" dirty="0"/>
              <a:t>in Containerbauweise</a:t>
            </a:r>
            <a:r>
              <a:rPr lang="de-DE" dirty="0"/>
              <a:t> </a:t>
            </a:r>
          </a:p>
        </p:txBody>
      </p:sp>
      <p:sp>
        <p:nvSpPr>
          <p:cNvPr id="6" name="Textfeld 5"/>
          <p:cNvSpPr txBox="1"/>
          <p:nvPr/>
        </p:nvSpPr>
        <p:spPr>
          <a:xfrm>
            <a:off x="216383" y="1114121"/>
            <a:ext cx="9288425" cy="4293483"/>
          </a:xfrm>
          <a:prstGeom prst="rect">
            <a:avLst/>
          </a:prstGeom>
          <a:noFill/>
        </p:spPr>
        <p:txBody>
          <a:bodyPr wrap="square" rtlCol="0">
            <a:spAutoFit/>
          </a:bodyPr>
          <a:lstStyle/>
          <a:p>
            <a:r>
              <a:rPr lang="de-DE" b="1" dirty="0" smtClean="0"/>
              <a:t>Variante</a:t>
            </a:r>
          </a:p>
          <a:p>
            <a:r>
              <a:rPr lang="de-DE" b="1" dirty="0" smtClean="0"/>
              <a:t>Parkplatz </a:t>
            </a:r>
            <a:r>
              <a:rPr lang="de-DE" b="1" dirty="0"/>
              <a:t>der Siemens AG </a:t>
            </a:r>
            <a:endParaRPr lang="de-DE" b="1" dirty="0" smtClean="0"/>
          </a:p>
          <a:p>
            <a:r>
              <a:rPr lang="de-DE" b="1" dirty="0" smtClean="0"/>
              <a:t>zwischen </a:t>
            </a:r>
          </a:p>
          <a:p>
            <a:r>
              <a:rPr lang="de-DE" b="1" dirty="0" smtClean="0"/>
              <a:t>Gugel- </a:t>
            </a:r>
            <a:r>
              <a:rPr lang="de-DE" b="1" dirty="0"/>
              <a:t>und </a:t>
            </a:r>
            <a:r>
              <a:rPr lang="de-DE" b="1" dirty="0" err="1" smtClean="0"/>
              <a:t>Seuffertstraße</a:t>
            </a:r>
            <a:endParaRPr lang="de-DE" b="1" dirty="0" smtClean="0"/>
          </a:p>
          <a:p>
            <a:endParaRPr lang="de-DE" b="1" dirty="0" smtClean="0"/>
          </a:p>
          <a:p>
            <a:r>
              <a:rPr lang="de-DE" dirty="0"/>
              <a:t>Der Parkplatz der Siemens AG mit </a:t>
            </a:r>
            <a:endParaRPr lang="de-DE" dirty="0" smtClean="0"/>
          </a:p>
          <a:p>
            <a:r>
              <a:rPr lang="de-DE" dirty="0" smtClean="0"/>
              <a:t>einer Fläche von </a:t>
            </a:r>
            <a:r>
              <a:rPr lang="de-DE" dirty="0"/>
              <a:t>über 7.000 m² </a:t>
            </a:r>
            <a:endParaRPr lang="de-DE" dirty="0" smtClean="0"/>
          </a:p>
          <a:p>
            <a:r>
              <a:rPr lang="de-DE" dirty="0" smtClean="0"/>
              <a:t>befindet </a:t>
            </a:r>
            <a:r>
              <a:rPr lang="de-DE" dirty="0"/>
              <a:t>sich zwischen </a:t>
            </a:r>
            <a:endParaRPr lang="de-DE" dirty="0" smtClean="0"/>
          </a:p>
          <a:p>
            <a:r>
              <a:rPr lang="de-DE" dirty="0" smtClean="0"/>
              <a:t>der </a:t>
            </a:r>
            <a:r>
              <a:rPr lang="de-DE" dirty="0"/>
              <a:t>Gugel- und </a:t>
            </a:r>
            <a:r>
              <a:rPr lang="de-DE" dirty="0" err="1"/>
              <a:t>Seuffertstraße</a:t>
            </a:r>
            <a:r>
              <a:rPr lang="de-DE" dirty="0"/>
              <a:t>.</a:t>
            </a:r>
          </a:p>
          <a:p>
            <a:pPr marL="342900" indent="-342900">
              <a:buFont typeface="Wingdings" panose="05000000000000000000" pitchFamily="2" charset="2"/>
              <a:buChar char="Ø"/>
            </a:pPr>
            <a:endParaRPr lang="de-DE" dirty="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a:p>
        </p:txBody>
      </p:sp>
      <p:pic>
        <p:nvPicPr>
          <p:cNvPr id="11" name="Grafik 10" descr="C:\Users\grossmannpa\Desktop\Unbenannt.PNG"/>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51597" y="1124091"/>
            <a:ext cx="4968666" cy="5884926"/>
          </a:xfrm>
          <a:prstGeom prst="rect">
            <a:avLst/>
          </a:prstGeom>
          <a:noFill/>
          <a:ln>
            <a:noFill/>
          </a:ln>
        </p:spPr>
      </p:pic>
    </p:spTree>
    <p:extLst>
      <p:ext uri="{BB962C8B-B14F-4D97-AF65-F5344CB8AC3E}">
        <p14:creationId xmlns:p14="http://schemas.microsoft.com/office/powerpoint/2010/main" val="380451593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9</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a:t>Variante 1: Errichtung einer </a:t>
            </a:r>
            <a:r>
              <a:rPr lang="de-DE" u="sng" dirty="0" smtClean="0"/>
              <a:t/>
            </a:r>
            <a:br>
              <a:rPr lang="de-DE" u="sng" dirty="0" smtClean="0"/>
            </a:br>
            <a:r>
              <a:rPr lang="de-DE" u="sng" dirty="0" smtClean="0"/>
              <a:t>vollständigen Schule </a:t>
            </a:r>
            <a:r>
              <a:rPr lang="de-DE" u="sng" dirty="0"/>
              <a:t>in Containerbauweise</a:t>
            </a:r>
            <a:r>
              <a:rPr lang="de-DE" dirty="0"/>
              <a:t> </a:t>
            </a:r>
          </a:p>
        </p:txBody>
      </p:sp>
      <p:pic>
        <p:nvPicPr>
          <p:cNvPr id="13" name="Grafik 12"/>
          <p:cNvPicPr/>
          <p:nvPr/>
        </p:nvPicPr>
        <p:blipFill>
          <a:blip r:embed="rId4" cstate="print">
            <a:extLst>
              <a:ext uri="{28A0092B-C50C-407E-A947-70E740481C1C}">
                <a14:useLocalDpi xmlns:a14="http://schemas.microsoft.com/office/drawing/2010/main" val="0"/>
              </a:ext>
            </a:extLst>
          </a:blip>
          <a:stretch>
            <a:fillRect/>
          </a:stretch>
        </p:blipFill>
        <p:spPr>
          <a:xfrm>
            <a:off x="4861317" y="1083579"/>
            <a:ext cx="4860843" cy="5721388"/>
          </a:xfrm>
          <a:prstGeom prst="rect">
            <a:avLst/>
          </a:prstGeom>
        </p:spPr>
      </p:pic>
      <p:sp>
        <p:nvSpPr>
          <p:cNvPr id="9" name="Textfeld 8"/>
          <p:cNvSpPr txBox="1"/>
          <p:nvPr/>
        </p:nvSpPr>
        <p:spPr>
          <a:xfrm>
            <a:off x="228811" y="1147869"/>
            <a:ext cx="4608954" cy="2354491"/>
          </a:xfrm>
          <a:prstGeom prst="rect">
            <a:avLst/>
          </a:prstGeom>
          <a:noFill/>
        </p:spPr>
        <p:txBody>
          <a:bodyPr wrap="none" rtlCol="0">
            <a:spAutoFit/>
          </a:bodyPr>
          <a:lstStyle/>
          <a:p>
            <a:r>
              <a:rPr lang="de-DE" b="1" dirty="0" smtClean="0"/>
              <a:t>Variante</a:t>
            </a:r>
          </a:p>
          <a:p>
            <a:r>
              <a:rPr lang="de-DE" b="1" dirty="0" smtClean="0"/>
              <a:t>Hiroshimaplatz</a:t>
            </a:r>
          </a:p>
          <a:p>
            <a:endParaRPr lang="de-DE" dirty="0"/>
          </a:p>
          <a:p>
            <a:r>
              <a:rPr lang="de-DE" dirty="0" smtClean="0"/>
              <a:t>Der Hiroshimaplatz mit einer Fläche </a:t>
            </a:r>
          </a:p>
          <a:p>
            <a:r>
              <a:rPr lang="de-DE" dirty="0"/>
              <a:t>v</a:t>
            </a:r>
            <a:r>
              <a:rPr lang="de-DE" dirty="0" smtClean="0"/>
              <a:t>on ca. 6.500 m² befindet sich an der</a:t>
            </a:r>
          </a:p>
          <a:p>
            <a:r>
              <a:rPr lang="de-DE" dirty="0" smtClean="0"/>
              <a:t>T-Kreuzung </a:t>
            </a:r>
            <a:r>
              <a:rPr lang="de-DE" dirty="0" err="1" smtClean="0"/>
              <a:t>Allersberger</a:t>
            </a:r>
            <a:r>
              <a:rPr lang="de-DE" dirty="0" smtClean="0"/>
              <a:t> Straße</a:t>
            </a:r>
          </a:p>
          <a:p>
            <a:r>
              <a:rPr lang="de-DE" dirty="0"/>
              <a:t>u</a:t>
            </a:r>
            <a:r>
              <a:rPr lang="de-DE" dirty="0" smtClean="0"/>
              <a:t>nd Frankenstraße.</a:t>
            </a:r>
            <a:endParaRPr lang="de-DE" dirty="0"/>
          </a:p>
        </p:txBody>
      </p:sp>
    </p:spTree>
    <p:extLst>
      <p:ext uri="{BB962C8B-B14F-4D97-AF65-F5344CB8AC3E}">
        <p14:creationId xmlns:p14="http://schemas.microsoft.com/office/powerpoint/2010/main" val="337575113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latin typeface="Arial" charset="0"/>
                <a:cs typeface="Arial" charset="0"/>
              </a:rPr>
              <a:t>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10</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a:t>Variante 1: Errichtung einer </a:t>
            </a:r>
            <a:r>
              <a:rPr lang="de-DE" u="sng" dirty="0" smtClean="0"/>
              <a:t/>
            </a:r>
            <a:br>
              <a:rPr lang="de-DE" u="sng" dirty="0" smtClean="0"/>
            </a:br>
            <a:r>
              <a:rPr lang="de-DE" u="sng" dirty="0" smtClean="0"/>
              <a:t>vollständigen Schule </a:t>
            </a:r>
            <a:r>
              <a:rPr lang="de-DE" u="sng" dirty="0"/>
              <a:t>in Containerbauweise</a:t>
            </a:r>
            <a:r>
              <a:rPr lang="de-DE" dirty="0"/>
              <a:t> </a:t>
            </a:r>
          </a:p>
        </p:txBody>
      </p:sp>
      <p:sp>
        <p:nvSpPr>
          <p:cNvPr id="6" name="Textfeld 5"/>
          <p:cNvSpPr txBox="1"/>
          <p:nvPr/>
        </p:nvSpPr>
        <p:spPr>
          <a:xfrm>
            <a:off x="216383" y="1114121"/>
            <a:ext cx="9288425" cy="2354491"/>
          </a:xfrm>
          <a:prstGeom prst="rect">
            <a:avLst/>
          </a:prstGeom>
          <a:noFill/>
        </p:spPr>
        <p:txBody>
          <a:bodyPr wrap="square" rtlCol="0">
            <a:spAutoFit/>
          </a:bodyPr>
          <a:lstStyle/>
          <a:p>
            <a:r>
              <a:rPr lang="de-DE" b="1" dirty="0" smtClean="0"/>
              <a:t>Variante Hiroshimaplatz</a:t>
            </a:r>
            <a:endParaRPr lang="de-DE" dirty="0" smtClean="0"/>
          </a:p>
          <a:p>
            <a:r>
              <a:rPr lang="de-DE" dirty="0" smtClean="0"/>
              <a:t>.</a:t>
            </a:r>
          </a:p>
          <a:p>
            <a:endParaRPr lang="de-DE" dirty="0"/>
          </a:p>
          <a:p>
            <a:endParaRPr lang="de-DE" dirty="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smtClean="0"/>
          </a:p>
          <a:p>
            <a:pPr marL="342900" indent="-342900">
              <a:buFont typeface="Wingdings" panose="05000000000000000000" pitchFamily="2" charset="2"/>
              <a:buChar char="Ø"/>
            </a:pPr>
            <a:endParaRPr lang="de-DE" dirty="0"/>
          </a:p>
        </p:txBody>
      </p:sp>
      <p:sp>
        <p:nvSpPr>
          <p:cNvPr id="15" name="Rechteck 14"/>
          <p:cNvSpPr/>
          <p:nvPr/>
        </p:nvSpPr>
        <p:spPr>
          <a:xfrm>
            <a:off x="216181" y="1404367"/>
            <a:ext cx="5829275" cy="5262979"/>
          </a:xfrm>
          <a:prstGeom prst="rect">
            <a:avLst/>
          </a:prstGeom>
        </p:spPr>
        <p:txBody>
          <a:bodyPr wrap="square">
            <a:spAutoFit/>
          </a:bodyPr>
          <a:lstStyle/>
          <a:p>
            <a:endParaRPr lang="de-DE" sz="2400" dirty="0" smtClean="0">
              <a:latin typeface="Arial" panose="020B0604020202020204" pitchFamily="34" charset="0"/>
              <a:ea typeface="Calibri" panose="020F0502020204030204" pitchFamily="34" charset="0"/>
            </a:endParaRPr>
          </a:p>
          <a:p>
            <a:r>
              <a:rPr lang="de-DE" sz="2400" dirty="0" smtClean="0">
                <a:latin typeface="Arial" panose="020B0604020202020204" pitchFamily="34" charset="0"/>
                <a:ea typeface="Calibri" panose="020F0502020204030204" pitchFamily="34" charset="0"/>
              </a:rPr>
              <a:t>Laut </a:t>
            </a:r>
            <a:r>
              <a:rPr lang="de-DE" sz="2400" dirty="0">
                <a:latin typeface="Arial" panose="020B0604020202020204" pitchFamily="34" charset="0"/>
                <a:ea typeface="Calibri" panose="020F0502020204030204" pitchFamily="34" charset="0"/>
              </a:rPr>
              <a:t>§ 2 Abs. 1 Nr. 1 der 16. BImSchV gelten für Schulen </a:t>
            </a:r>
            <a:r>
              <a:rPr lang="de-DE" sz="2400" dirty="0" smtClean="0">
                <a:latin typeface="Arial" panose="020B0604020202020204" pitchFamily="34" charset="0"/>
                <a:ea typeface="Calibri" panose="020F0502020204030204" pitchFamily="34" charset="0"/>
              </a:rPr>
              <a:t>Immissionsgrenzwerte </a:t>
            </a:r>
            <a:r>
              <a:rPr lang="de-DE" sz="2400" dirty="0">
                <a:latin typeface="Arial" panose="020B0604020202020204" pitchFamily="34" charset="0"/>
                <a:ea typeface="Calibri" panose="020F0502020204030204" pitchFamily="34" charset="0"/>
              </a:rPr>
              <a:t>von 57 Dezibel am Tag. </a:t>
            </a:r>
            <a:endParaRPr lang="de-DE" sz="2400" dirty="0" smtClean="0">
              <a:latin typeface="Arial" panose="020B0604020202020204" pitchFamily="34" charset="0"/>
              <a:ea typeface="Calibri" panose="020F0502020204030204" pitchFamily="34" charset="0"/>
            </a:endParaRPr>
          </a:p>
          <a:p>
            <a:r>
              <a:rPr lang="de-DE" sz="2400" dirty="0" smtClean="0">
                <a:latin typeface="Arial" panose="020B0604020202020204" pitchFamily="34" charset="0"/>
                <a:ea typeface="Calibri" panose="020F0502020204030204" pitchFamily="34" charset="0"/>
              </a:rPr>
              <a:t>Der </a:t>
            </a:r>
            <a:r>
              <a:rPr lang="de-DE" sz="2400" dirty="0">
                <a:latin typeface="Arial" panose="020B0604020202020204" pitchFamily="34" charset="0"/>
                <a:ea typeface="Calibri" panose="020F0502020204030204" pitchFamily="34" charset="0"/>
              </a:rPr>
              <a:t>Hiroshimaplatz befindet sich inmitten von Flächen, bei denen gemäß Eintragungen im Lärmbelastungskataster Werte zwischen über 60 Dezibel bis zu 75 Dezibel erreicht werden. </a:t>
            </a:r>
            <a:endParaRPr lang="de-DE" sz="2400" dirty="0" smtClean="0">
              <a:latin typeface="Arial" panose="020B0604020202020204" pitchFamily="34" charset="0"/>
              <a:ea typeface="Calibri" panose="020F0502020204030204" pitchFamily="34" charset="0"/>
            </a:endParaRPr>
          </a:p>
          <a:p>
            <a:r>
              <a:rPr lang="de-DE" sz="2400" dirty="0" smtClean="0">
                <a:solidFill>
                  <a:srgbClr val="FF0000"/>
                </a:solidFill>
                <a:latin typeface="Arial" panose="020B0604020202020204" pitchFamily="34" charset="0"/>
                <a:ea typeface="Calibri" panose="020F0502020204030204" pitchFamily="34" charset="0"/>
              </a:rPr>
              <a:t>Eine </a:t>
            </a:r>
            <a:r>
              <a:rPr lang="de-DE" sz="2400" dirty="0">
                <a:solidFill>
                  <a:srgbClr val="FF0000"/>
                </a:solidFill>
                <a:latin typeface="Arial" panose="020B0604020202020204" pitchFamily="34" charset="0"/>
                <a:ea typeface="Calibri" panose="020F0502020204030204" pitchFamily="34" charset="0"/>
              </a:rPr>
              <a:t>Errichtung von interimsweisen Klassenräumen an diesem Standort würde zusätzliche Lärm- und Staubschutzmaßnahmen erforderlich machen.</a:t>
            </a:r>
            <a:endParaRPr lang="de-DE" dirty="0">
              <a:solidFill>
                <a:srgbClr val="FF0000"/>
              </a:solidFill>
            </a:endParaRPr>
          </a:p>
        </p:txBody>
      </p:sp>
      <p:pic>
        <p:nvPicPr>
          <p:cNvPr id="20" name="Grafik 19"/>
          <p:cNvPicPr/>
          <p:nvPr/>
        </p:nvPicPr>
        <p:blipFill rotWithShape="1">
          <a:blip r:embed="rId4" cstate="print">
            <a:extLst>
              <a:ext uri="{28A0092B-C50C-407E-A947-70E740481C1C}">
                <a14:useLocalDpi xmlns:a14="http://schemas.microsoft.com/office/drawing/2010/main" val="0"/>
              </a:ext>
            </a:extLst>
          </a:blip>
          <a:srcRect l="57037" t="6354" b="3315"/>
          <a:stretch/>
        </p:blipFill>
        <p:spPr bwMode="auto">
          <a:xfrm>
            <a:off x="6045456" y="2080171"/>
            <a:ext cx="3672002" cy="3242049"/>
          </a:xfrm>
          <a:prstGeom prst="rect">
            <a:avLst/>
          </a:prstGeom>
          <a:ln>
            <a:noFill/>
          </a:ln>
          <a:extLst>
            <a:ext uri="{53640926-AAD7-44D8-BBD7-CCE9431645EC}">
              <a14:shadowObscured xmlns:a14="http://schemas.microsoft.com/office/drawing/2010/main"/>
            </a:ext>
          </a:extLst>
        </p:spPr>
      </p:pic>
    </p:spTree>
    <p:extLst>
      <p:ext uri="{BB962C8B-B14F-4D97-AF65-F5344CB8AC3E}">
        <p14:creationId xmlns:p14="http://schemas.microsoft.com/office/powerpoint/2010/main" val="302508798"/>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11</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smtClean="0"/>
              <a:t>Variante 2:</a:t>
            </a:r>
            <a:r>
              <a:rPr lang="de-DE" u="sng" dirty="0"/>
              <a:t> Errichtung </a:t>
            </a:r>
            <a:r>
              <a:rPr lang="de-DE" u="sng" dirty="0" smtClean="0"/>
              <a:t>ausschließlich von </a:t>
            </a:r>
            <a:r>
              <a:rPr lang="de-DE" u="sng" dirty="0"/>
              <a:t>Klassenräumen in Containerbauweise</a:t>
            </a:r>
            <a:r>
              <a:rPr lang="de-DE" dirty="0" smtClean="0"/>
              <a:t>  </a:t>
            </a:r>
            <a:endParaRPr lang="de-DE" dirty="0"/>
          </a:p>
        </p:txBody>
      </p:sp>
      <p:sp>
        <p:nvSpPr>
          <p:cNvPr id="6" name="Textfeld 5"/>
          <p:cNvSpPr txBox="1"/>
          <p:nvPr/>
        </p:nvSpPr>
        <p:spPr>
          <a:xfrm>
            <a:off x="99793" y="1164318"/>
            <a:ext cx="4873385" cy="4616648"/>
          </a:xfrm>
          <a:prstGeom prst="rect">
            <a:avLst/>
          </a:prstGeom>
          <a:noFill/>
        </p:spPr>
        <p:txBody>
          <a:bodyPr wrap="none" rtlCol="0">
            <a:spAutoFit/>
          </a:bodyPr>
          <a:lstStyle/>
          <a:p>
            <a:r>
              <a:rPr lang="de-DE" b="1" dirty="0" smtClean="0"/>
              <a:t>Variante</a:t>
            </a:r>
          </a:p>
          <a:p>
            <a:r>
              <a:rPr lang="de-DE" b="1" dirty="0" smtClean="0"/>
              <a:t>Grundschule Nürnberg </a:t>
            </a:r>
          </a:p>
          <a:p>
            <a:r>
              <a:rPr lang="de-DE" b="1" dirty="0" err="1" smtClean="0"/>
              <a:t>Kopernikusschule</a:t>
            </a:r>
            <a:endParaRPr lang="de-DE" b="1" dirty="0" smtClean="0"/>
          </a:p>
          <a:p>
            <a:endParaRPr lang="de-DE" b="1" dirty="0"/>
          </a:p>
          <a:p>
            <a:r>
              <a:rPr lang="de-DE" dirty="0" smtClean="0">
                <a:solidFill>
                  <a:srgbClr val="FF0000"/>
                </a:solidFill>
              </a:rPr>
              <a:t>Der Lehrerparkplatz ist für eine </a:t>
            </a:r>
          </a:p>
          <a:p>
            <a:r>
              <a:rPr lang="de-DE" dirty="0" smtClean="0">
                <a:solidFill>
                  <a:srgbClr val="FF0000"/>
                </a:solidFill>
              </a:rPr>
              <a:t>Containerlösung zu klein.</a:t>
            </a:r>
          </a:p>
          <a:p>
            <a:endParaRPr lang="de-DE" dirty="0">
              <a:solidFill>
                <a:srgbClr val="FF0000"/>
              </a:solidFill>
            </a:endParaRPr>
          </a:p>
          <a:p>
            <a:r>
              <a:rPr lang="de-DE" dirty="0" smtClean="0">
                <a:solidFill>
                  <a:srgbClr val="FF0000"/>
                </a:solidFill>
              </a:rPr>
              <a:t>Bewertung Freiflächen am </a:t>
            </a:r>
            <a:r>
              <a:rPr lang="de-DE" dirty="0" err="1" smtClean="0">
                <a:solidFill>
                  <a:srgbClr val="FF0000"/>
                </a:solidFill>
              </a:rPr>
              <a:t>Maffaiplatz</a:t>
            </a:r>
            <a:r>
              <a:rPr lang="de-DE" dirty="0" smtClean="0">
                <a:solidFill>
                  <a:srgbClr val="FF0000"/>
                </a:solidFill>
              </a:rPr>
              <a:t>: </a:t>
            </a:r>
          </a:p>
          <a:p>
            <a:r>
              <a:rPr lang="de-DE" dirty="0">
                <a:solidFill>
                  <a:srgbClr val="FF0000"/>
                </a:solidFill>
              </a:rPr>
              <a:t>ö</a:t>
            </a:r>
            <a:r>
              <a:rPr lang="de-DE" dirty="0" smtClean="0">
                <a:solidFill>
                  <a:srgbClr val="FF0000"/>
                </a:solidFill>
              </a:rPr>
              <a:t>ffentlicher Gehweg, größerer </a:t>
            </a:r>
          </a:p>
          <a:p>
            <a:r>
              <a:rPr lang="de-DE" dirty="0" smtClean="0">
                <a:solidFill>
                  <a:srgbClr val="FF0000"/>
                </a:solidFill>
              </a:rPr>
              <a:t>Baumbestand, </a:t>
            </a:r>
          </a:p>
          <a:p>
            <a:r>
              <a:rPr lang="de-DE" dirty="0">
                <a:solidFill>
                  <a:srgbClr val="FF0000"/>
                </a:solidFill>
              </a:rPr>
              <a:t>k</a:t>
            </a:r>
            <a:r>
              <a:rPr lang="de-DE" dirty="0" smtClean="0">
                <a:solidFill>
                  <a:srgbClr val="FF0000"/>
                </a:solidFill>
              </a:rPr>
              <a:t>omplizierte Anbindung an Schule,</a:t>
            </a:r>
          </a:p>
          <a:p>
            <a:r>
              <a:rPr lang="de-DE" dirty="0" smtClean="0">
                <a:solidFill>
                  <a:srgbClr val="FF0000"/>
                </a:solidFill>
              </a:rPr>
              <a:t>Akzeptanz?!</a:t>
            </a:r>
            <a:endParaRPr lang="de-DE" dirty="0" smtClean="0"/>
          </a:p>
          <a:p>
            <a:endParaRPr lang="de-DE" b="1" dirty="0" smtClean="0"/>
          </a:p>
          <a:p>
            <a:endParaRPr lang="de-DE" b="1" dirty="0"/>
          </a:p>
        </p:txBody>
      </p:sp>
      <p:pic>
        <p:nvPicPr>
          <p:cNvPr id="14" name="Grafik 13"/>
          <p:cNvPicPr/>
          <p:nvPr/>
        </p:nvPicPr>
        <p:blipFill>
          <a:blip r:embed="rId4" cstate="print">
            <a:extLst>
              <a:ext uri="{28A0092B-C50C-407E-A947-70E740481C1C}">
                <a14:useLocalDpi xmlns:a14="http://schemas.microsoft.com/office/drawing/2010/main" val="0"/>
              </a:ext>
            </a:extLst>
          </a:blip>
          <a:stretch>
            <a:fillRect/>
          </a:stretch>
        </p:blipFill>
        <p:spPr>
          <a:xfrm>
            <a:off x="5040313" y="1094128"/>
            <a:ext cx="4681848" cy="5926581"/>
          </a:xfrm>
          <a:prstGeom prst="rect">
            <a:avLst/>
          </a:prstGeom>
        </p:spPr>
      </p:pic>
    </p:spTree>
    <p:extLst>
      <p:ext uri="{BB962C8B-B14F-4D97-AF65-F5344CB8AC3E}">
        <p14:creationId xmlns:p14="http://schemas.microsoft.com/office/powerpoint/2010/main" val="180244439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12</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smtClean="0"/>
              <a:t>Variante 2:</a:t>
            </a:r>
            <a:r>
              <a:rPr lang="de-DE" u="sng" dirty="0"/>
              <a:t> Errichtung </a:t>
            </a:r>
            <a:r>
              <a:rPr lang="de-DE" u="sng" dirty="0" smtClean="0"/>
              <a:t>ausschließlich von </a:t>
            </a:r>
            <a:r>
              <a:rPr lang="de-DE" u="sng" dirty="0"/>
              <a:t>Klassenräumen in Containerbauweise</a:t>
            </a:r>
            <a:r>
              <a:rPr lang="de-DE" dirty="0" smtClean="0"/>
              <a:t>  </a:t>
            </a:r>
            <a:endParaRPr lang="de-DE" dirty="0"/>
          </a:p>
        </p:txBody>
      </p:sp>
      <p:pic>
        <p:nvPicPr>
          <p:cNvPr id="10" name="Grafik 9"/>
          <p:cNvPicPr/>
          <p:nvPr/>
        </p:nvPicPr>
        <p:blipFill>
          <a:blip r:embed="rId4" cstate="print">
            <a:extLst>
              <a:ext uri="{28A0092B-C50C-407E-A947-70E740481C1C}">
                <a14:useLocalDpi xmlns:a14="http://schemas.microsoft.com/office/drawing/2010/main" val="0"/>
              </a:ext>
            </a:extLst>
          </a:blip>
          <a:stretch>
            <a:fillRect/>
          </a:stretch>
        </p:blipFill>
        <p:spPr>
          <a:xfrm>
            <a:off x="5040313" y="1094128"/>
            <a:ext cx="4673115" cy="5925797"/>
          </a:xfrm>
          <a:prstGeom prst="rect">
            <a:avLst/>
          </a:prstGeom>
        </p:spPr>
      </p:pic>
      <p:sp>
        <p:nvSpPr>
          <p:cNvPr id="6" name="Textfeld 5"/>
          <p:cNvSpPr txBox="1"/>
          <p:nvPr/>
        </p:nvSpPr>
        <p:spPr>
          <a:xfrm>
            <a:off x="99793" y="1164318"/>
            <a:ext cx="3770584" cy="3000821"/>
          </a:xfrm>
          <a:prstGeom prst="rect">
            <a:avLst/>
          </a:prstGeom>
          <a:noFill/>
        </p:spPr>
        <p:txBody>
          <a:bodyPr wrap="none" rtlCol="0">
            <a:spAutoFit/>
          </a:bodyPr>
          <a:lstStyle/>
          <a:p>
            <a:r>
              <a:rPr lang="de-DE" b="1" dirty="0" smtClean="0"/>
              <a:t>Variante</a:t>
            </a:r>
          </a:p>
          <a:p>
            <a:r>
              <a:rPr lang="de-DE" b="1" dirty="0" smtClean="0"/>
              <a:t>Grundschule Nürnberg </a:t>
            </a:r>
          </a:p>
          <a:p>
            <a:r>
              <a:rPr lang="de-DE" b="1" dirty="0" smtClean="0"/>
              <a:t>Holzgartenschule</a:t>
            </a:r>
          </a:p>
          <a:p>
            <a:r>
              <a:rPr lang="de-DE" dirty="0" smtClean="0"/>
              <a:t>.</a:t>
            </a:r>
          </a:p>
          <a:p>
            <a:r>
              <a:rPr lang="de-DE" dirty="0" smtClean="0">
                <a:solidFill>
                  <a:srgbClr val="FF0000"/>
                </a:solidFill>
              </a:rPr>
              <a:t>Auf dem Schulgelände ist der </a:t>
            </a:r>
          </a:p>
          <a:p>
            <a:r>
              <a:rPr lang="de-DE" dirty="0" smtClean="0">
                <a:solidFill>
                  <a:srgbClr val="FF0000"/>
                </a:solidFill>
              </a:rPr>
              <a:t>Neubau eines fünfgruppigen </a:t>
            </a:r>
          </a:p>
          <a:p>
            <a:r>
              <a:rPr lang="de-DE" dirty="0" smtClean="0">
                <a:solidFill>
                  <a:srgbClr val="FF0000"/>
                </a:solidFill>
              </a:rPr>
              <a:t>Hortes in Umsetzung.</a:t>
            </a:r>
            <a:endParaRPr lang="de-DE" dirty="0">
              <a:solidFill>
                <a:srgbClr val="FF0000"/>
              </a:solidFill>
            </a:endParaRPr>
          </a:p>
          <a:p>
            <a:endParaRPr lang="de-DE" b="1" dirty="0" smtClean="0"/>
          </a:p>
          <a:p>
            <a:endParaRPr lang="de-DE" b="1" dirty="0"/>
          </a:p>
        </p:txBody>
      </p:sp>
    </p:spTree>
    <p:extLst>
      <p:ext uri="{BB962C8B-B14F-4D97-AF65-F5344CB8AC3E}">
        <p14:creationId xmlns:p14="http://schemas.microsoft.com/office/powerpoint/2010/main" val="2071415971"/>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13</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smtClean="0"/>
              <a:t>Variante 2:</a:t>
            </a:r>
            <a:r>
              <a:rPr lang="de-DE" u="sng" dirty="0"/>
              <a:t> Errichtung </a:t>
            </a:r>
            <a:r>
              <a:rPr lang="de-DE" u="sng" dirty="0" smtClean="0"/>
              <a:t>ausschließlich von Klassenräumen </a:t>
            </a:r>
            <a:r>
              <a:rPr lang="de-DE" u="sng" dirty="0"/>
              <a:t>in Containerbauweise</a:t>
            </a:r>
            <a:r>
              <a:rPr lang="de-DE" dirty="0" smtClean="0"/>
              <a:t>  </a:t>
            </a:r>
            <a:endParaRPr lang="de-DE" dirty="0"/>
          </a:p>
        </p:txBody>
      </p:sp>
      <p:sp>
        <p:nvSpPr>
          <p:cNvPr id="6" name="Textfeld 5"/>
          <p:cNvSpPr txBox="1"/>
          <p:nvPr/>
        </p:nvSpPr>
        <p:spPr>
          <a:xfrm>
            <a:off x="99794" y="1164318"/>
            <a:ext cx="5330588" cy="3000821"/>
          </a:xfrm>
          <a:prstGeom prst="rect">
            <a:avLst/>
          </a:prstGeom>
          <a:noFill/>
        </p:spPr>
        <p:txBody>
          <a:bodyPr wrap="square" rtlCol="0">
            <a:spAutoFit/>
          </a:bodyPr>
          <a:lstStyle/>
          <a:p>
            <a:r>
              <a:rPr lang="de-DE" b="1" dirty="0" smtClean="0"/>
              <a:t>Variante</a:t>
            </a:r>
          </a:p>
          <a:p>
            <a:r>
              <a:rPr lang="de-DE" b="1" dirty="0" smtClean="0"/>
              <a:t>Grundschule Nürnberg Wiesenschule</a:t>
            </a:r>
          </a:p>
          <a:p>
            <a:endParaRPr lang="de-DE" b="1" dirty="0" smtClean="0"/>
          </a:p>
          <a:p>
            <a:r>
              <a:rPr lang="de-DE" dirty="0">
                <a:solidFill>
                  <a:srgbClr val="FF0000"/>
                </a:solidFill>
              </a:rPr>
              <a:t>Teilweise werden bereits die </a:t>
            </a:r>
            <a:endParaRPr lang="de-DE" dirty="0" smtClean="0">
              <a:solidFill>
                <a:srgbClr val="FF0000"/>
              </a:solidFill>
            </a:endParaRPr>
          </a:p>
          <a:p>
            <a:r>
              <a:rPr lang="de-DE" dirty="0" smtClean="0">
                <a:solidFill>
                  <a:srgbClr val="FF0000"/>
                </a:solidFill>
              </a:rPr>
              <a:t>Außenflächen </a:t>
            </a:r>
            <a:r>
              <a:rPr lang="de-DE" dirty="0">
                <a:solidFill>
                  <a:srgbClr val="FF0000"/>
                </a:solidFill>
              </a:rPr>
              <a:t>der gegenüberliegenden </a:t>
            </a:r>
            <a:r>
              <a:rPr lang="de-DE" dirty="0" smtClean="0">
                <a:solidFill>
                  <a:srgbClr val="FF0000"/>
                </a:solidFill>
              </a:rPr>
              <a:t>Evangelisch lutherischen </a:t>
            </a:r>
            <a:r>
              <a:rPr lang="de-DE" dirty="0">
                <a:solidFill>
                  <a:srgbClr val="FF0000"/>
                </a:solidFill>
              </a:rPr>
              <a:t>Christuskirche Nürnberg Steinbühl als Pausenflächen genutzt.</a:t>
            </a:r>
            <a:endParaRPr lang="de-DE" b="1" dirty="0" smtClean="0">
              <a:solidFill>
                <a:srgbClr val="FF0000"/>
              </a:solidFill>
            </a:endParaRPr>
          </a:p>
          <a:p>
            <a:endParaRPr lang="de-DE" b="1" dirty="0"/>
          </a:p>
        </p:txBody>
      </p:sp>
      <p:pic>
        <p:nvPicPr>
          <p:cNvPr id="11" name="Grafik 10"/>
          <p:cNvPicPr/>
          <p:nvPr/>
        </p:nvPicPr>
        <p:blipFill>
          <a:blip r:embed="rId4" cstate="print">
            <a:extLst>
              <a:ext uri="{28A0092B-C50C-407E-A947-70E740481C1C}">
                <a14:useLocalDpi xmlns:a14="http://schemas.microsoft.com/office/drawing/2010/main" val="0"/>
              </a:ext>
            </a:extLst>
          </a:blip>
          <a:stretch>
            <a:fillRect/>
          </a:stretch>
        </p:blipFill>
        <p:spPr>
          <a:xfrm>
            <a:off x="5040313" y="1094128"/>
            <a:ext cx="4679950" cy="6049689"/>
          </a:xfrm>
          <a:prstGeom prst="rect">
            <a:avLst/>
          </a:prstGeom>
        </p:spPr>
      </p:pic>
    </p:spTree>
    <p:extLst>
      <p:ext uri="{BB962C8B-B14F-4D97-AF65-F5344CB8AC3E}">
        <p14:creationId xmlns:p14="http://schemas.microsoft.com/office/powerpoint/2010/main" val="3918115731"/>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14</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u="sng" dirty="0" smtClean="0"/>
              <a:t>Variante 2:</a:t>
            </a:r>
            <a:r>
              <a:rPr lang="de-DE" u="sng" dirty="0"/>
              <a:t> </a:t>
            </a:r>
            <a:r>
              <a:rPr lang="de-DE" u="sng" dirty="0" smtClean="0"/>
              <a:t>Errichtung ausschließlich von Klassenräumen </a:t>
            </a:r>
            <a:r>
              <a:rPr lang="de-DE" u="sng" dirty="0"/>
              <a:t>in </a:t>
            </a:r>
            <a:r>
              <a:rPr lang="de-DE" u="sng" dirty="0" smtClean="0"/>
              <a:t>Containerbauweise</a:t>
            </a:r>
            <a:r>
              <a:rPr lang="de-DE" dirty="0" smtClean="0"/>
              <a:t>  </a:t>
            </a:r>
            <a:endParaRPr lang="de-DE" dirty="0"/>
          </a:p>
        </p:txBody>
      </p:sp>
      <p:sp>
        <p:nvSpPr>
          <p:cNvPr id="6" name="Textfeld 5"/>
          <p:cNvSpPr txBox="1"/>
          <p:nvPr/>
        </p:nvSpPr>
        <p:spPr>
          <a:xfrm>
            <a:off x="99794" y="1164318"/>
            <a:ext cx="5330588" cy="2677656"/>
          </a:xfrm>
          <a:prstGeom prst="rect">
            <a:avLst/>
          </a:prstGeom>
          <a:noFill/>
        </p:spPr>
        <p:txBody>
          <a:bodyPr wrap="square" rtlCol="0">
            <a:spAutoFit/>
          </a:bodyPr>
          <a:lstStyle/>
          <a:p>
            <a:r>
              <a:rPr lang="de-DE" b="1" dirty="0" smtClean="0"/>
              <a:t>Variante</a:t>
            </a:r>
          </a:p>
          <a:p>
            <a:r>
              <a:rPr lang="de-DE" b="1" dirty="0" smtClean="0"/>
              <a:t>Grund- und Mittelschule Nürnberg Sperberschule</a:t>
            </a:r>
          </a:p>
          <a:p>
            <a:endParaRPr lang="de-DE" b="1" dirty="0" smtClean="0"/>
          </a:p>
          <a:p>
            <a:r>
              <a:rPr lang="de-DE" dirty="0">
                <a:solidFill>
                  <a:srgbClr val="FF0000"/>
                </a:solidFill>
              </a:rPr>
              <a:t>Auf dem Schulgelände wurden bereits Containerlösungen zur Gewinnung von </a:t>
            </a:r>
            <a:endParaRPr lang="de-DE" dirty="0" smtClean="0">
              <a:solidFill>
                <a:srgbClr val="FF0000"/>
              </a:solidFill>
            </a:endParaRPr>
          </a:p>
          <a:p>
            <a:r>
              <a:rPr lang="de-DE" dirty="0" smtClean="0">
                <a:solidFill>
                  <a:srgbClr val="FF0000"/>
                </a:solidFill>
              </a:rPr>
              <a:t>4 Klassenräumen </a:t>
            </a:r>
            <a:r>
              <a:rPr lang="de-DE" dirty="0">
                <a:solidFill>
                  <a:srgbClr val="FF0000"/>
                </a:solidFill>
              </a:rPr>
              <a:t>geschaffen.</a:t>
            </a:r>
          </a:p>
          <a:p>
            <a:endParaRPr lang="de-DE" b="1" dirty="0"/>
          </a:p>
        </p:txBody>
      </p:sp>
      <p:pic>
        <p:nvPicPr>
          <p:cNvPr id="13" name="Grafik 12"/>
          <p:cNvPicPr/>
          <p:nvPr/>
        </p:nvPicPr>
        <p:blipFill>
          <a:blip r:embed="rId4" cstate="print">
            <a:extLst>
              <a:ext uri="{28A0092B-C50C-407E-A947-70E740481C1C}">
                <a14:useLocalDpi xmlns:a14="http://schemas.microsoft.com/office/drawing/2010/main" val="0"/>
              </a:ext>
            </a:extLst>
          </a:blip>
          <a:stretch>
            <a:fillRect/>
          </a:stretch>
        </p:blipFill>
        <p:spPr>
          <a:xfrm>
            <a:off x="4967167" y="1075605"/>
            <a:ext cx="4717935" cy="5712848"/>
          </a:xfrm>
          <a:prstGeom prst="rect">
            <a:avLst/>
          </a:prstGeom>
        </p:spPr>
      </p:pic>
    </p:spTree>
    <p:extLst>
      <p:ext uri="{BB962C8B-B14F-4D97-AF65-F5344CB8AC3E}">
        <p14:creationId xmlns:p14="http://schemas.microsoft.com/office/powerpoint/2010/main" val="465569087"/>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15</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dirty="0" smtClean="0"/>
              <a:t>Variante 2:</a:t>
            </a:r>
            <a:r>
              <a:rPr lang="de-DE" u="sng" dirty="0"/>
              <a:t> </a:t>
            </a:r>
            <a:r>
              <a:rPr lang="de-DE" u="sng" dirty="0" smtClean="0"/>
              <a:t>Errichtung ausschließlich von Klassenräumen </a:t>
            </a:r>
            <a:r>
              <a:rPr lang="de-DE" u="sng" dirty="0"/>
              <a:t>in </a:t>
            </a:r>
            <a:r>
              <a:rPr lang="de-DE" u="sng" dirty="0" smtClean="0"/>
              <a:t>Containerbauweise</a:t>
            </a:r>
            <a:r>
              <a:rPr lang="de-DE" dirty="0" smtClean="0"/>
              <a:t>  </a:t>
            </a:r>
            <a:endParaRPr lang="de-DE" dirty="0"/>
          </a:p>
        </p:txBody>
      </p:sp>
      <p:sp>
        <p:nvSpPr>
          <p:cNvPr id="6" name="Textfeld 5"/>
          <p:cNvSpPr txBox="1"/>
          <p:nvPr/>
        </p:nvSpPr>
        <p:spPr>
          <a:xfrm>
            <a:off x="99794" y="1164318"/>
            <a:ext cx="5330588" cy="5586145"/>
          </a:xfrm>
          <a:prstGeom prst="rect">
            <a:avLst/>
          </a:prstGeom>
          <a:noFill/>
        </p:spPr>
        <p:txBody>
          <a:bodyPr wrap="square" rtlCol="0">
            <a:spAutoFit/>
          </a:bodyPr>
          <a:lstStyle/>
          <a:p>
            <a:r>
              <a:rPr lang="de-DE" b="1" dirty="0" smtClean="0"/>
              <a:t>Variante</a:t>
            </a:r>
          </a:p>
          <a:p>
            <a:r>
              <a:rPr lang="de-DE" b="1" dirty="0" smtClean="0"/>
              <a:t>Grund- und Mittelschule </a:t>
            </a:r>
          </a:p>
          <a:p>
            <a:r>
              <a:rPr lang="de-DE" b="1" dirty="0" smtClean="0"/>
              <a:t>Friedrich-Wilhelm-</a:t>
            </a:r>
            <a:r>
              <a:rPr lang="de-DE" b="1" dirty="0" err="1" smtClean="0"/>
              <a:t>Herschelschule</a:t>
            </a:r>
            <a:endParaRPr lang="de-DE" b="1" dirty="0" smtClean="0"/>
          </a:p>
          <a:p>
            <a:r>
              <a:rPr lang="de-DE" b="1" dirty="0" smtClean="0"/>
              <a:t>Zu Frage 2:</a:t>
            </a:r>
          </a:p>
          <a:p>
            <a:r>
              <a:rPr lang="de-DE" b="1" dirty="0" smtClean="0"/>
              <a:t>Wie groß ist der verbleibende </a:t>
            </a:r>
          </a:p>
          <a:p>
            <a:r>
              <a:rPr lang="de-DE" b="1" dirty="0" smtClean="0"/>
              <a:t>Schulhof?</a:t>
            </a:r>
          </a:p>
          <a:p>
            <a:endParaRPr lang="de-DE" b="1" dirty="0" smtClean="0"/>
          </a:p>
          <a:p>
            <a:endParaRPr lang="de-DE" b="1" dirty="0"/>
          </a:p>
          <a:p>
            <a:endParaRPr lang="de-DE" b="1" dirty="0" smtClean="0"/>
          </a:p>
          <a:p>
            <a:endParaRPr lang="de-DE" b="1" dirty="0"/>
          </a:p>
          <a:p>
            <a:endParaRPr lang="de-DE" b="1" dirty="0" smtClean="0"/>
          </a:p>
          <a:p>
            <a:endParaRPr lang="de-DE" b="1" dirty="0"/>
          </a:p>
          <a:p>
            <a:endParaRPr lang="de-DE" b="1" dirty="0" smtClean="0"/>
          </a:p>
          <a:p>
            <a:endParaRPr lang="de-DE" b="1" dirty="0"/>
          </a:p>
          <a:p>
            <a:r>
              <a:rPr lang="de-DE" dirty="0" smtClean="0">
                <a:solidFill>
                  <a:srgbClr val="00B050"/>
                </a:solidFill>
              </a:rPr>
              <a:t>Denkbare Lösung.</a:t>
            </a:r>
          </a:p>
          <a:p>
            <a:endParaRPr lang="de-DE" b="1" dirty="0" smtClean="0"/>
          </a:p>
          <a:p>
            <a:endParaRPr lang="de-DE" b="1" dirty="0"/>
          </a:p>
        </p:txBody>
      </p:sp>
      <p:pic>
        <p:nvPicPr>
          <p:cNvPr id="2" name="Grafik 1"/>
          <p:cNvPicPr>
            <a:picLocks noChangeAspect="1"/>
          </p:cNvPicPr>
          <p:nvPr/>
        </p:nvPicPr>
        <p:blipFill>
          <a:blip r:embed="rId4"/>
          <a:stretch>
            <a:fillRect/>
          </a:stretch>
        </p:blipFill>
        <p:spPr>
          <a:xfrm>
            <a:off x="114920" y="3620820"/>
            <a:ext cx="4904004" cy="1524111"/>
          </a:xfrm>
          <a:prstGeom prst="rect">
            <a:avLst/>
          </a:prstGeom>
        </p:spPr>
      </p:pic>
      <p:pic>
        <p:nvPicPr>
          <p:cNvPr id="15" name="Grafik 14"/>
          <p:cNvPicPr/>
          <p:nvPr/>
        </p:nvPicPr>
        <p:blipFill>
          <a:blip r:embed="rId5" cstate="print">
            <a:extLst>
              <a:ext uri="{28A0092B-C50C-407E-A947-70E740481C1C}">
                <a14:useLocalDpi xmlns:a14="http://schemas.microsoft.com/office/drawing/2010/main" val="0"/>
              </a:ext>
            </a:extLst>
          </a:blip>
          <a:stretch>
            <a:fillRect/>
          </a:stretch>
        </p:blipFill>
        <p:spPr>
          <a:xfrm>
            <a:off x="5040314" y="1164127"/>
            <a:ext cx="4679950" cy="6036796"/>
          </a:xfrm>
          <a:prstGeom prst="rect">
            <a:avLst/>
          </a:prstGeom>
        </p:spPr>
      </p:pic>
    </p:spTree>
    <p:extLst>
      <p:ext uri="{BB962C8B-B14F-4D97-AF65-F5344CB8AC3E}">
        <p14:creationId xmlns:p14="http://schemas.microsoft.com/office/powerpoint/2010/main" val="253037746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16</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dirty="0" smtClean="0"/>
              <a:t/>
            </a:r>
            <a:br>
              <a:rPr lang="de-DE" dirty="0" smtClean="0"/>
            </a:br>
            <a:r>
              <a:rPr lang="de-DE" dirty="0" smtClean="0"/>
              <a:t/>
            </a:r>
            <a:br>
              <a:rPr lang="de-DE" dirty="0" smtClean="0"/>
            </a:br>
            <a:endParaRPr lang="de-DE" dirty="0"/>
          </a:p>
        </p:txBody>
      </p:sp>
      <p:sp>
        <p:nvSpPr>
          <p:cNvPr id="11" name="Titel 2"/>
          <p:cNvSpPr txBox="1">
            <a:spLocks/>
          </p:cNvSpPr>
          <p:nvPr/>
        </p:nvSpPr>
        <p:spPr bwMode="auto">
          <a:xfrm>
            <a:off x="143767" y="297399"/>
            <a:ext cx="9360547" cy="1023938"/>
          </a:xfrm>
          <a:prstGeom prst="rect">
            <a:avLst/>
          </a:prstGeom>
          <a:noFill/>
          <a:ln w="9525">
            <a:noFill/>
            <a:miter lim="800000"/>
            <a:headEnd/>
            <a:tailEnd/>
          </a:ln>
        </p:spPr>
        <p:txBody>
          <a:bodyPr vert="horz" wrap="square" lIns="106964" tIns="0" rIns="106964" bIns="0" numCol="1" anchor="t" anchorCtr="0" compatLnSpc="1">
            <a:prstTxWarp prst="textNoShape">
              <a:avLst/>
            </a:prstTxWarp>
          </a:bodyPr>
          <a:lstStyle>
            <a:lvl1pPr algn="l" defTabSz="1068388" rtl="0" eaLnBrk="1" fontAlgn="base" hangingPunct="1">
              <a:spcBef>
                <a:spcPct val="0"/>
              </a:spcBef>
              <a:spcAft>
                <a:spcPct val="0"/>
              </a:spcAft>
              <a:defRPr sz="2800" b="1" kern="1200">
                <a:solidFill>
                  <a:schemeClr val="tx1"/>
                </a:solidFill>
                <a:latin typeface="Arial" pitchFamily="34" charset="0"/>
                <a:ea typeface="+mj-ea"/>
                <a:cs typeface="Arial" pitchFamily="34" charset="0"/>
              </a:defRPr>
            </a:lvl1pPr>
            <a:lvl2pPr algn="l" defTabSz="1068388" rtl="0" eaLnBrk="1" fontAlgn="base" hangingPunct="1">
              <a:spcBef>
                <a:spcPct val="0"/>
              </a:spcBef>
              <a:spcAft>
                <a:spcPct val="0"/>
              </a:spcAft>
              <a:defRPr sz="3000" b="1">
                <a:solidFill>
                  <a:schemeClr val="tx1"/>
                </a:solidFill>
                <a:latin typeface="Arial" charset="0"/>
                <a:cs typeface="Arial" charset="0"/>
              </a:defRPr>
            </a:lvl2pPr>
            <a:lvl3pPr algn="l" defTabSz="1068388" rtl="0" eaLnBrk="1" fontAlgn="base" hangingPunct="1">
              <a:spcBef>
                <a:spcPct val="0"/>
              </a:spcBef>
              <a:spcAft>
                <a:spcPct val="0"/>
              </a:spcAft>
              <a:defRPr sz="3000" b="1">
                <a:solidFill>
                  <a:schemeClr val="tx1"/>
                </a:solidFill>
                <a:latin typeface="Arial" charset="0"/>
                <a:cs typeface="Arial" charset="0"/>
              </a:defRPr>
            </a:lvl3pPr>
            <a:lvl4pPr algn="l" defTabSz="1068388" rtl="0" eaLnBrk="1" fontAlgn="base" hangingPunct="1">
              <a:spcBef>
                <a:spcPct val="0"/>
              </a:spcBef>
              <a:spcAft>
                <a:spcPct val="0"/>
              </a:spcAft>
              <a:defRPr sz="3000" b="1">
                <a:solidFill>
                  <a:schemeClr val="tx1"/>
                </a:solidFill>
                <a:latin typeface="Arial" charset="0"/>
                <a:cs typeface="Arial" charset="0"/>
              </a:defRPr>
            </a:lvl4pPr>
            <a:lvl5pPr algn="l" defTabSz="1068388" rtl="0" eaLnBrk="1" fontAlgn="base" hangingPunct="1">
              <a:spcBef>
                <a:spcPct val="0"/>
              </a:spcBef>
              <a:spcAft>
                <a:spcPct val="0"/>
              </a:spcAft>
              <a:defRPr sz="3000" b="1">
                <a:solidFill>
                  <a:schemeClr val="tx1"/>
                </a:solidFill>
                <a:latin typeface="Arial" charset="0"/>
                <a:cs typeface="Arial" charset="0"/>
              </a:defRPr>
            </a:lvl5pPr>
            <a:lvl6pPr marL="457200" algn="l" defTabSz="1068388" rtl="0" eaLnBrk="1" fontAlgn="base" hangingPunct="1">
              <a:spcBef>
                <a:spcPct val="0"/>
              </a:spcBef>
              <a:spcAft>
                <a:spcPct val="0"/>
              </a:spcAft>
              <a:defRPr sz="3000" b="1">
                <a:solidFill>
                  <a:schemeClr val="tx1"/>
                </a:solidFill>
                <a:latin typeface="Arial" charset="0"/>
                <a:cs typeface="Arial" charset="0"/>
              </a:defRPr>
            </a:lvl6pPr>
            <a:lvl7pPr marL="914400" algn="l" defTabSz="1068388" rtl="0" eaLnBrk="1" fontAlgn="base" hangingPunct="1">
              <a:spcBef>
                <a:spcPct val="0"/>
              </a:spcBef>
              <a:spcAft>
                <a:spcPct val="0"/>
              </a:spcAft>
              <a:defRPr sz="3000" b="1">
                <a:solidFill>
                  <a:schemeClr val="tx1"/>
                </a:solidFill>
                <a:latin typeface="Arial" charset="0"/>
                <a:cs typeface="Arial" charset="0"/>
              </a:defRPr>
            </a:lvl7pPr>
            <a:lvl8pPr marL="1371600" algn="l" defTabSz="1068388" rtl="0" eaLnBrk="1" fontAlgn="base" hangingPunct="1">
              <a:spcBef>
                <a:spcPct val="0"/>
              </a:spcBef>
              <a:spcAft>
                <a:spcPct val="0"/>
              </a:spcAft>
              <a:defRPr sz="3000" b="1">
                <a:solidFill>
                  <a:schemeClr val="tx1"/>
                </a:solidFill>
                <a:latin typeface="Arial" charset="0"/>
                <a:cs typeface="Arial" charset="0"/>
              </a:defRPr>
            </a:lvl8pPr>
            <a:lvl9pPr marL="1828800" algn="l" defTabSz="1068388" rtl="0" eaLnBrk="1" fontAlgn="base" hangingPunct="1">
              <a:spcBef>
                <a:spcPct val="0"/>
              </a:spcBef>
              <a:spcAft>
                <a:spcPct val="0"/>
              </a:spcAft>
              <a:defRPr sz="3000" b="1">
                <a:solidFill>
                  <a:schemeClr val="tx1"/>
                </a:solidFill>
                <a:latin typeface="Arial" charset="0"/>
                <a:cs typeface="Arial" charset="0"/>
              </a:defRPr>
            </a:lvl9pPr>
          </a:lstStyle>
          <a:p>
            <a:r>
              <a:rPr lang="de-DE" sz="2400" dirty="0" smtClean="0"/>
              <a:t>Lageplan Friedrich-Wilhelm-</a:t>
            </a:r>
            <a:r>
              <a:rPr lang="de-DE" sz="2400" dirty="0" err="1" smtClean="0"/>
              <a:t>Herschelschule</a:t>
            </a:r>
            <a:r>
              <a:rPr lang="de-DE" dirty="0" smtClean="0"/>
              <a:t/>
            </a:r>
            <a:br>
              <a:rPr lang="de-DE" dirty="0" smtClean="0"/>
            </a:br>
            <a:r>
              <a:rPr lang="de-DE" dirty="0" smtClean="0"/>
              <a:t/>
            </a:r>
            <a:br>
              <a:rPr lang="de-DE" dirty="0" smtClean="0"/>
            </a:br>
            <a:endParaRPr lang="de-DE" dirty="0"/>
          </a:p>
        </p:txBody>
      </p:sp>
      <p:pic>
        <p:nvPicPr>
          <p:cNvPr id="9" name="Grafik 8"/>
          <p:cNvPicPr>
            <a:picLocks noChangeAspect="1"/>
          </p:cNvPicPr>
          <p:nvPr/>
        </p:nvPicPr>
        <p:blipFill>
          <a:blip r:embed="rId4"/>
          <a:stretch>
            <a:fillRect/>
          </a:stretch>
        </p:blipFill>
        <p:spPr>
          <a:xfrm>
            <a:off x="368783" y="738437"/>
            <a:ext cx="6579166" cy="6642427"/>
          </a:xfrm>
          <a:prstGeom prst="rect">
            <a:avLst/>
          </a:prstGeom>
        </p:spPr>
      </p:pic>
      <p:sp>
        <p:nvSpPr>
          <p:cNvPr id="15" name="Textfeld 14"/>
          <p:cNvSpPr txBox="1"/>
          <p:nvPr/>
        </p:nvSpPr>
        <p:spPr>
          <a:xfrm>
            <a:off x="6624488" y="2872114"/>
            <a:ext cx="3456137" cy="3000821"/>
          </a:xfrm>
          <a:prstGeom prst="rect">
            <a:avLst/>
          </a:prstGeom>
          <a:noFill/>
          <a:ln w="34925">
            <a:solidFill>
              <a:srgbClr val="FF0000"/>
            </a:solidFill>
          </a:ln>
        </p:spPr>
        <p:txBody>
          <a:bodyPr wrap="square" rtlCol="0">
            <a:spAutoFit/>
          </a:bodyPr>
          <a:lstStyle/>
          <a:p>
            <a:r>
              <a:rPr lang="de-DE" dirty="0" smtClean="0"/>
              <a:t>Eckpunkte Containeranlage:</a:t>
            </a:r>
          </a:p>
          <a:p>
            <a:r>
              <a:rPr lang="de-DE" dirty="0"/>
              <a:t>EG und 1. </a:t>
            </a:r>
            <a:r>
              <a:rPr lang="de-DE" dirty="0" smtClean="0"/>
              <a:t>OG</a:t>
            </a:r>
          </a:p>
          <a:p>
            <a:r>
              <a:rPr lang="de-DE" dirty="0"/>
              <a:t>ca. 7 m </a:t>
            </a:r>
            <a:r>
              <a:rPr lang="de-DE" dirty="0" smtClean="0"/>
              <a:t>Höhe</a:t>
            </a:r>
          </a:p>
          <a:p>
            <a:r>
              <a:rPr lang="de-DE" dirty="0" smtClean="0"/>
              <a:t>14,75 </a:t>
            </a:r>
            <a:r>
              <a:rPr lang="de-DE" dirty="0"/>
              <a:t>m </a:t>
            </a:r>
            <a:r>
              <a:rPr lang="de-DE" dirty="0" smtClean="0"/>
              <a:t>Tiefe</a:t>
            </a:r>
          </a:p>
          <a:p>
            <a:r>
              <a:rPr lang="de-DE" dirty="0" smtClean="0"/>
              <a:t>47,70 </a:t>
            </a:r>
            <a:r>
              <a:rPr lang="de-DE" dirty="0"/>
              <a:t>m </a:t>
            </a:r>
            <a:r>
              <a:rPr lang="de-DE" dirty="0" smtClean="0"/>
              <a:t>Länge</a:t>
            </a:r>
          </a:p>
          <a:p>
            <a:r>
              <a:rPr lang="de-DE" dirty="0" smtClean="0"/>
              <a:t>ca</a:t>
            </a:r>
            <a:r>
              <a:rPr lang="de-DE" dirty="0"/>
              <a:t>. 700 m² </a:t>
            </a:r>
            <a:r>
              <a:rPr lang="de-DE" dirty="0" smtClean="0"/>
              <a:t>Grundfläche</a:t>
            </a:r>
          </a:p>
          <a:p>
            <a:r>
              <a:rPr lang="de-DE" dirty="0" smtClean="0"/>
              <a:t>Abstand zum Bestandsgebäude ca. 10 m </a:t>
            </a:r>
            <a:endParaRPr lang="de-DE" dirty="0"/>
          </a:p>
        </p:txBody>
      </p:sp>
    </p:spTree>
    <p:extLst>
      <p:ext uri="{BB962C8B-B14F-4D97-AF65-F5344CB8AC3E}">
        <p14:creationId xmlns:p14="http://schemas.microsoft.com/office/powerpoint/2010/main" val="703262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17</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3" name="Titel 2"/>
          <p:cNvSpPr>
            <a:spLocks noGrp="1"/>
          </p:cNvSpPr>
          <p:nvPr>
            <p:ph type="title"/>
          </p:nvPr>
        </p:nvSpPr>
        <p:spPr>
          <a:xfrm>
            <a:off x="216383" y="70190"/>
            <a:ext cx="9360547" cy="1023938"/>
          </a:xfrm>
        </p:spPr>
        <p:txBody>
          <a:bodyPr/>
          <a:lstStyle/>
          <a:p>
            <a:r>
              <a:rPr lang="de-DE" sz="2400" dirty="0" smtClean="0"/>
              <a:t>1. Grundriss 1. OG Containeranlage schulisch</a:t>
            </a:r>
            <a:br>
              <a:rPr lang="de-DE" sz="2400" dirty="0" smtClean="0"/>
            </a:br>
            <a:r>
              <a:rPr lang="de-DE" sz="2400" dirty="0" smtClean="0"/>
              <a:t>8 Klassenzimmer</a:t>
            </a:r>
            <a:endParaRPr lang="de-DE" sz="2400" dirty="0"/>
          </a:p>
        </p:txBody>
      </p:sp>
      <p:pic>
        <p:nvPicPr>
          <p:cNvPr id="2" name="Grafik 1"/>
          <p:cNvPicPr>
            <a:picLocks noChangeAspect="1"/>
          </p:cNvPicPr>
          <p:nvPr/>
        </p:nvPicPr>
        <p:blipFill>
          <a:blip r:embed="rId4"/>
          <a:stretch>
            <a:fillRect/>
          </a:stretch>
        </p:blipFill>
        <p:spPr>
          <a:xfrm>
            <a:off x="503808" y="2939224"/>
            <a:ext cx="9344025" cy="3409950"/>
          </a:xfrm>
          <a:prstGeom prst="rect">
            <a:avLst/>
          </a:prstGeom>
        </p:spPr>
      </p:pic>
      <p:sp>
        <p:nvSpPr>
          <p:cNvPr id="6" name="Textfeld 5"/>
          <p:cNvSpPr txBox="1"/>
          <p:nvPr/>
        </p:nvSpPr>
        <p:spPr>
          <a:xfrm>
            <a:off x="503808" y="1160685"/>
            <a:ext cx="8675505" cy="1708160"/>
          </a:xfrm>
          <a:prstGeom prst="rect">
            <a:avLst/>
          </a:prstGeom>
          <a:noFill/>
        </p:spPr>
        <p:txBody>
          <a:bodyPr wrap="square" rtlCol="0">
            <a:spAutoFit/>
          </a:bodyPr>
          <a:lstStyle/>
          <a:p>
            <a:r>
              <a:rPr lang="de-DE" dirty="0" smtClean="0"/>
              <a:t>Zugang über Außentreppen, 1 Aufzug für Barrierefreiheit, 1 Behinderten WC, Sanitäranlagen w/m, 1 Waschbecken im Flur, Telefonanschlüsse, Anschluss an elektrische Lautsprechanlage (Schulgong, Durchsagen), Blitzschutz, Brandmeldeanlage, außenliegender Lamellensonnenschutz und Lüftungsanlage</a:t>
            </a:r>
            <a:endParaRPr lang="de-DE" dirty="0"/>
          </a:p>
        </p:txBody>
      </p:sp>
    </p:spTree>
    <p:extLst>
      <p:ext uri="{BB962C8B-B14F-4D97-AF65-F5344CB8AC3E}">
        <p14:creationId xmlns:p14="http://schemas.microsoft.com/office/powerpoint/2010/main" val="1729237138"/>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18</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9289032" cy="1008490"/>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sz="2400" dirty="0" smtClean="0"/>
              <a:t>1. Grundriss EG Containergebäude </a:t>
            </a:r>
            <a:br>
              <a:rPr lang="de-DE" sz="2400" dirty="0" smtClean="0"/>
            </a:br>
            <a:r>
              <a:rPr lang="de-DE" sz="2400" dirty="0" smtClean="0"/>
              <a:t>3 Hortgruppen, Raumkonzept gem. Jugendamt</a:t>
            </a:r>
            <a:r>
              <a:rPr lang="de-DE" dirty="0" smtClean="0"/>
              <a:t/>
            </a:r>
            <a:br>
              <a:rPr lang="de-DE" dirty="0" smtClean="0"/>
            </a:br>
            <a:endParaRPr lang="de-DE" dirty="0"/>
          </a:p>
        </p:txBody>
      </p:sp>
      <p:pic>
        <p:nvPicPr>
          <p:cNvPr id="2" name="Grafik 1"/>
          <p:cNvPicPr>
            <a:picLocks noChangeAspect="1"/>
          </p:cNvPicPr>
          <p:nvPr/>
        </p:nvPicPr>
        <p:blipFill>
          <a:blip r:embed="rId4"/>
          <a:stretch>
            <a:fillRect/>
          </a:stretch>
        </p:blipFill>
        <p:spPr>
          <a:xfrm>
            <a:off x="339724" y="1704181"/>
            <a:ext cx="9401175" cy="4152900"/>
          </a:xfrm>
          <a:prstGeom prst="rect">
            <a:avLst/>
          </a:prstGeom>
        </p:spPr>
      </p:pic>
    </p:spTree>
    <p:extLst>
      <p:ext uri="{BB962C8B-B14F-4D97-AF65-F5344CB8AC3E}">
        <p14:creationId xmlns:p14="http://schemas.microsoft.com/office/powerpoint/2010/main" val="68104697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Fußzeilenplatzhalter 3"/>
          <p:cNvSpPr>
            <a:spLocks noGrp="1"/>
          </p:cNvSpPr>
          <p:nvPr>
            <p:ph type="ftr" sz="quarter" idx="3"/>
          </p:nvPr>
        </p:nvSpPr>
        <p:spPr/>
        <p:txBody>
          <a:bodyPr/>
          <a:lstStyle/>
          <a:p>
            <a:pPr>
              <a:defRPr/>
            </a:pPr>
            <a:r>
              <a:rPr lang="de-DE" dirty="0" smtClean="0"/>
              <a:t>SchA  | </a:t>
            </a:r>
            <a:r>
              <a:rPr lang="de-DE" dirty="0" smtClean="0">
                <a:latin typeface="Arial" charset="0"/>
                <a:cs typeface="Arial" charset="0"/>
              </a:rPr>
              <a:t>Südstadtcontainer</a:t>
            </a:r>
            <a:endParaRPr lang="de-DE" dirty="0"/>
          </a:p>
        </p:txBody>
      </p:sp>
      <p:sp>
        <p:nvSpPr>
          <p:cNvPr id="5" name="Foliennummernplatzhalter 4"/>
          <p:cNvSpPr>
            <a:spLocks noGrp="1"/>
          </p:cNvSpPr>
          <p:nvPr>
            <p:ph type="sldNum" sz="quarter" idx="4"/>
          </p:nvPr>
        </p:nvSpPr>
        <p:spPr/>
        <p:txBody>
          <a:bodyPr/>
          <a:lstStyle/>
          <a:p>
            <a:fld id="{DDAAE1D1-68DC-4F64-8590-87B353DAB64F}" type="slidenum">
              <a:rPr lang="de-DE" smtClean="0"/>
              <a:pPr/>
              <a:t>19</a:t>
            </a:fld>
            <a:endParaRPr lang="de-DE" dirty="0"/>
          </a:p>
        </p:txBody>
      </p:sp>
      <p:pic>
        <p:nvPicPr>
          <p:cNvPr id="26" name="Grafik 25" descr="Klammer.jpg"/>
          <p:cNvPicPr>
            <a:picLocks/>
          </p:cNvPicPr>
          <p:nvPr/>
        </p:nvPicPr>
        <p:blipFill>
          <a:blip r:embed="rId2" cstate="print"/>
          <a:stretch>
            <a:fillRect/>
          </a:stretch>
        </p:blipFill>
        <p:spPr>
          <a:xfrm>
            <a:off x="7740657" y="7201114"/>
            <a:ext cx="1440000" cy="360000"/>
          </a:xfrm>
          <a:prstGeom prst="rect">
            <a:avLst/>
          </a:prstGeom>
        </p:spPr>
      </p:pic>
      <p:pic>
        <p:nvPicPr>
          <p:cNvPr id="27" name="Grafik 26" descr="stn_markenzeichen_rgb_1106v01 300.jpg"/>
          <p:cNvPicPr>
            <a:picLocks noChangeAspect="1"/>
          </p:cNvPicPr>
          <p:nvPr/>
        </p:nvPicPr>
        <p:blipFill>
          <a:blip r:embed="rId3" cstate="print"/>
          <a:stretch>
            <a:fillRect/>
          </a:stretch>
        </p:blipFill>
        <p:spPr>
          <a:xfrm>
            <a:off x="7740657" y="0"/>
            <a:ext cx="1438656" cy="899160"/>
          </a:xfrm>
          <a:prstGeom prst="rect">
            <a:avLst/>
          </a:prstGeom>
        </p:spPr>
      </p:pic>
      <p:sp>
        <p:nvSpPr>
          <p:cNvPr id="8" name="Rechteck 7"/>
          <p:cNvSpPr/>
          <p:nvPr/>
        </p:nvSpPr>
        <p:spPr>
          <a:xfrm>
            <a:off x="143768" y="1056233"/>
            <a:ext cx="9505778" cy="1031051"/>
          </a:xfrm>
          <a:prstGeom prst="rect">
            <a:avLst/>
          </a:prstGeom>
        </p:spPr>
        <p:txBody>
          <a:bodyPr wrap="square">
            <a:spAutoFit/>
          </a:bodyPr>
          <a:lstStyle/>
          <a:p>
            <a:pPr>
              <a:spcAft>
                <a:spcPts val="0"/>
              </a:spcAft>
            </a:pPr>
            <a:endParaRPr lang="de-DE" sz="2000" dirty="0">
              <a:latin typeface="Times New Roman" panose="02020603050405020304" pitchFamily="18" charset="0"/>
              <a:ea typeface="Times New Roman" panose="02020603050405020304" pitchFamily="18" charset="0"/>
            </a:endParaRPr>
          </a:p>
          <a:p>
            <a:pPr>
              <a:spcAft>
                <a:spcPts val="0"/>
              </a:spcAft>
            </a:pPr>
            <a:r>
              <a:rPr lang="de-DE" sz="2000" dirty="0">
                <a:latin typeface="Arial" panose="020B0604020202020204" pitchFamily="34" charset="0"/>
                <a:ea typeface="Times New Roman" panose="02020603050405020304" pitchFamily="18" charset="0"/>
              </a:rPr>
              <a:t> </a:t>
            </a:r>
            <a:endParaRPr lang="de-DE" sz="2000" dirty="0">
              <a:latin typeface="Times New Roman" panose="02020603050405020304" pitchFamily="18" charset="0"/>
              <a:ea typeface="Times New Roman" panose="02020603050405020304" pitchFamily="18" charset="0"/>
            </a:endParaRPr>
          </a:p>
          <a:p>
            <a:pPr marL="449580">
              <a:spcAft>
                <a:spcPts val="0"/>
              </a:spcAft>
            </a:pPr>
            <a:endParaRPr lang="de-DE" dirty="0" smtClean="0"/>
          </a:p>
        </p:txBody>
      </p:sp>
      <p:sp>
        <p:nvSpPr>
          <p:cNvPr id="12" name="Rechteck 11"/>
          <p:cNvSpPr/>
          <p:nvPr/>
        </p:nvSpPr>
        <p:spPr>
          <a:xfrm>
            <a:off x="143768" y="6011435"/>
            <a:ext cx="4968552" cy="369332"/>
          </a:xfrm>
          <a:prstGeom prst="rect">
            <a:avLst/>
          </a:prstGeom>
        </p:spPr>
        <p:txBody>
          <a:bodyPr wrap="square">
            <a:spAutoFit/>
          </a:bodyPr>
          <a:lstStyle/>
          <a:p>
            <a:endParaRPr lang="de-DE" sz="1800" dirty="0"/>
          </a:p>
        </p:txBody>
      </p:sp>
      <p:sp>
        <p:nvSpPr>
          <p:cNvPr id="3" name="Titel 2"/>
          <p:cNvSpPr>
            <a:spLocks noGrp="1"/>
          </p:cNvSpPr>
          <p:nvPr>
            <p:ph type="title"/>
          </p:nvPr>
        </p:nvSpPr>
        <p:spPr>
          <a:xfrm>
            <a:off x="216383" y="70190"/>
            <a:ext cx="9360547" cy="1023938"/>
          </a:xfrm>
        </p:spPr>
        <p:txBody>
          <a:bodyPr/>
          <a:lstStyle/>
          <a:p>
            <a:r>
              <a:rPr lang="de-DE" dirty="0" smtClean="0"/>
              <a:t>Belegung der Containeranlage</a:t>
            </a:r>
            <a:endParaRPr lang="de-DE" dirty="0"/>
          </a:p>
        </p:txBody>
      </p:sp>
      <p:sp>
        <p:nvSpPr>
          <p:cNvPr id="2" name="Textfeld 1"/>
          <p:cNvSpPr txBox="1"/>
          <p:nvPr/>
        </p:nvSpPr>
        <p:spPr>
          <a:xfrm>
            <a:off x="121208" y="1251201"/>
            <a:ext cx="10122708" cy="3970318"/>
          </a:xfrm>
          <a:prstGeom prst="rect">
            <a:avLst/>
          </a:prstGeom>
          <a:noFill/>
        </p:spPr>
        <p:txBody>
          <a:bodyPr wrap="none" rtlCol="0">
            <a:spAutoFit/>
          </a:bodyPr>
          <a:lstStyle/>
          <a:p>
            <a:r>
              <a:rPr lang="de-DE" sz="2800" dirty="0" smtClean="0"/>
              <a:t>Zu Frage 3: </a:t>
            </a:r>
          </a:p>
          <a:p>
            <a:r>
              <a:rPr lang="de-DE" sz="2800" dirty="0" smtClean="0"/>
              <a:t>Wie viele Schulklassen welcher Klassenstufen sollen </a:t>
            </a:r>
          </a:p>
          <a:p>
            <a:r>
              <a:rPr lang="de-DE" sz="2800" dirty="0" smtClean="0"/>
              <a:t>ab wann in den Containern unterrichtet werden?</a:t>
            </a:r>
          </a:p>
          <a:p>
            <a:endParaRPr lang="de-DE" sz="2800" dirty="0"/>
          </a:p>
          <a:p>
            <a:r>
              <a:rPr lang="de-DE" sz="2800" dirty="0" smtClean="0"/>
              <a:t>Die Belegung wird in Absprache zwischen der Stadt Nürnberg </a:t>
            </a:r>
          </a:p>
          <a:p>
            <a:r>
              <a:rPr lang="de-DE" sz="2800" dirty="0" smtClean="0"/>
              <a:t>und dem Staatlichen Schulamt in der Stadt Nürnberg</a:t>
            </a:r>
          </a:p>
          <a:p>
            <a:r>
              <a:rPr lang="de-DE" sz="2800" dirty="0" smtClean="0"/>
              <a:t>sowie den Schulleitungen </a:t>
            </a:r>
          </a:p>
          <a:p>
            <a:r>
              <a:rPr lang="de-DE" sz="2800" dirty="0" smtClean="0"/>
              <a:t>in Abhängigkeit zum Zeitpunkt der Inbetriebnahme</a:t>
            </a:r>
          </a:p>
          <a:p>
            <a:r>
              <a:rPr lang="de-DE" sz="2800" dirty="0" smtClean="0"/>
              <a:t>festgelegt.</a:t>
            </a:r>
            <a:endParaRPr lang="de-DE" sz="2800" dirty="0"/>
          </a:p>
        </p:txBody>
      </p:sp>
    </p:spTree>
    <p:extLst>
      <p:ext uri="{BB962C8B-B14F-4D97-AF65-F5344CB8AC3E}">
        <p14:creationId xmlns:p14="http://schemas.microsoft.com/office/powerpoint/2010/main" val="1152735490"/>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el 1"/>
          <p:cNvSpPr>
            <a:spLocks noGrp="1"/>
          </p:cNvSpPr>
          <p:nvPr>
            <p:ph type="ctrTitle"/>
          </p:nvPr>
        </p:nvSpPr>
        <p:spPr/>
        <p:txBody>
          <a:bodyPr/>
          <a:lstStyle/>
          <a:p>
            <a:r>
              <a:rPr lang="de-DE" dirty="0" smtClean="0">
                <a:latin typeface="Arial" charset="0"/>
                <a:cs typeface="Arial" charset="0"/>
              </a:rPr>
              <a:t>Vielen Dank für Ihre Aufmerksamkeit.</a:t>
            </a:r>
          </a:p>
        </p:txBody>
      </p:sp>
      <p:sp>
        <p:nvSpPr>
          <p:cNvPr id="17411" name="Untertitel 2"/>
          <p:cNvSpPr txBox="1">
            <a:spLocks/>
          </p:cNvSpPr>
          <p:nvPr/>
        </p:nvSpPr>
        <p:spPr bwMode="auto">
          <a:xfrm>
            <a:off x="359714" y="5040792"/>
            <a:ext cx="4680599" cy="2160588"/>
          </a:xfrm>
          <a:prstGeom prst="rect">
            <a:avLst/>
          </a:prstGeom>
          <a:noFill/>
          <a:ln w="9525">
            <a:noFill/>
            <a:miter lim="800000"/>
            <a:headEnd/>
            <a:tailEnd/>
          </a:ln>
        </p:spPr>
        <p:txBody>
          <a:bodyPr lIns="106964" tIns="53482" rIns="106964" bIns="53482"/>
          <a:lstStyle/>
          <a:p>
            <a:pPr>
              <a:spcBef>
                <a:spcPct val="20000"/>
              </a:spcBef>
              <a:buSzPct val="75000"/>
              <a:buFont typeface="Wingdings" pitchFamily="2" charset="2"/>
              <a:buNone/>
            </a:pPr>
            <a:r>
              <a:rPr lang="de-DE" sz="1800" dirty="0" smtClean="0">
                <a:cs typeface="Arial" charset="0"/>
              </a:rPr>
              <a:t>SchA</a:t>
            </a:r>
            <a:r>
              <a:rPr lang="de-DE" sz="1800" dirty="0">
                <a:cs typeface="Arial" charset="0"/>
              </a:rPr>
              <a:t/>
            </a:r>
            <a:br>
              <a:rPr lang="de-DE" sz="1800" dirty="0">
                <a:cs typeface="Arial" charset="0"/>
              </a:rPr>
            </a:br>
            <a:r>
              <a:rPr lang="de-DE" sz="1800" dirty="0" smtClean="0">
                <a:cs typeface="Arial" charset="0"/>
              </a:rPr>
              <a:t>Amt für Allgemeinbildende Schulen</a:t>
            </a:r>
            <a:r>
              <a:rPr lang="de-DE" sz="1800" dirty="0">
                <a:cs typeface="Arial" charset="0"/>
              </a:rPr>
              <a:t/>
            </a:r>
            <a:br>
              <a:rPr lang="de-DE" sz="1800" dirty="0">
                <a:cs typeface="Arial" charset="0"/>
              </a:rPr>
            </a:br>
            <a:r>
              <a:rPr lang="de-DE" sz="1800" dirty="0">
                <a:cs typeface="Arial" charset="0"/>
              </a:rPr>
              <a:t/>
            </a:r>
            <a:br>
              <a:rPr lang="de-DE" sz="1800" dirty="0">
                <a:cs typeface="Arial" charset="0"/>
              </a:rPr>
            </a:br>
            <a:r>
              <a:rPr lang="de-DE" sz="1800" dirty="0" smtClean="0">
                <a:cs typeface="Arial" charset="0"/>
              </a:rPr>
              <a:t>Hauptmarkt 18, 3. OG</a:t>
            </a:r>
            <a:r>
              <a:rPr lang="de-DE" sz="1800" dirty="0">
                <a:cs typeface="Arial" charset="0"/>
              </a:rPr>
              <a:t/>
            </a:r>
            <a:br>
              <a:rPr lang="de-DE" sz="1800" dirty="0">
                <a:cs typeface="Arial" charset="0"/>
              </a:rPr>
            </a:br>
            <a:r>
              <a:rPr lang="de-DE" sz="1800" dirty="0" smtClean="0">
                <a:cs typeface="Arial" charset="0"/>
              </a:rPr>
              <a:t>90403 </a:t>
            </a:r>
            <a:r>
              <a:rPr lang="de-DE" sz="1800" dirty="0">
                <a:cs typeface="Arial" charset="0"/>
              </a:rPr>
              <a:t>Nürnberg</a:t>
            </a:r>
          </a:p>
        </p:txBody>
      </p:sp>
      <p:sp>
        <p:nvSpPr>
          <p:cNvPr id="17412" name="Untertitel 2"/>
          <p:cNvSpPr txBox="1">
            <a:spLocks/>
          </p:cNvSpPr>
          <p:nvPr/>
        </p:nvSpPr>
        <p:spPr bwMode="auto">
          <a:xfrm>
            <a:off x="5221616" y="5040792"/>
            <a:ext cx="4498647" cy="2160588"/>
          </a:xfrm>
          <a:prstGeom prst="rect">
            <a:avLst/>
          </a:prstGeom>
          <a:noFill/>
          <a:ln w="9525">
            <a:noFill/>
            <a:miter lim="800000"/>
            <a:headEnd/>
            <a:tailEnd/>
          </a:ln>
        </p:spPr>
        <p:txBody>
          <a:bodyPr lIns="106964" tIns="53482" rIns="106964" bIns="53482"/>
          <a:lstStyle/>
          <a:p>
            <a:pPr>
              <a:spcBef>
                <a:spcPct val="20000"/>
              </a:spcBef>
              <a:buSzPct val="75000"/>
              <a:buFont typeface="Wingdings" pitchFamily="2" charset="2"/>
              <a:buNone/>
            </a:pPr>
            <a:r>
              <a:rPr lang="de-DE" sz="1800" dirty="0">
                <a:cs typeface="Arial" charset="0"/>
              </a:rPr>
              <a:t/>
            </a:r>
            <a:br>
              <a:rPr lang="de-DE" sz="1800" dirty="0">
                <a:cs typeface="Arial" charset="0"/>
              </a:rPr>
            </a:br>
            <a:r>
              <a:rPr lang="de-DE" sz="1800" dirty="0">
                <a:cs typeface="Arial" charset="0"/>
              </a:rPr>
              <a:t/>
            </a:r>
            <a:br>
              <a:rPr lang="de-DE" sz="1800" dirty="0">
                <a:cs typeface="Arial" charset="0"/>
              </a:rPr>
            </a:br>
            <a:r>
              <a:rPr lang="de-DE" sz="1800" dirty="0">
                <a:cs typeface="Arial" charset="0"/>
              </a:rPr>
              <a:t>+</a:t>
            </a:r>
            <a:r>
              <a:rPr lang="de-DE" sz="1800" dirty="0" smtClean="0">
                <a:cs typeface="Arial" charset="0"/>
              </a:rPr>
              <a:t>49 (0)9 11 </a:t>
            </a:r>
            <a:r>
              <a:rPr lang="de-DE" sz="1800" dirty="0">
                <a:cs typeface="Arial" charset="0"/>
              </a:rPr>
              <a:t>/ 2 </a:t>
            </a:r>
            <a:r>
              <a:rPr lang="de-DE" sz="1800" dirty="0" smtClean="0">
                <a:cs typeface="Arial" charset="0"/>
              </a:rPr>
              <a:t>31-38 96</a:t>
            </a:r>
            <a:r>
              <a:rPr lang="de-DE" sz="1800" dirty="0">
                <a:cs typeface="Arial" charset="0"/>
              </a:rPr>
              <a:t/>
            </a:r>
            <a:br>
              <a:rPr lang="de-DE" sz="1800" dirty="0">
                <a:cs typeface="Arial" charset="0"/>
              </a:rPr>
            </a:br>
            <a:r>
              <a:rPr lang="de-DE" sz="1800" dirty="0" smtClean="0">
                <a:cs typeface="Arial" charset="0"/>
              </a:rPr>
              <a:t>daniela.volland@stadt.nuernberg.de</a:t>
            </a:r>
            <a:r>
              <a:rPr lang="de-DE" sz="1800" dirty="0">
                <a:cs typeface="Arial" charset="0"/>
              </a:rPr>
              <a:t/>
            </a:r>
            <a:br>
              <a:rPr lang="de-DE" sz="1800" dirty="0">
                <a:cs typeface="Arial" charset="0"/>
              </a:rPr>
            </a:br>
            <a:endParaRPr lang="de-DE" sz="1800" dirty="0">
              <a:cs typeface="Arial" charset="0"/>
            </a:endParaRPr>
          </a:p>
        </p:txBody>
      </p:sp>
      <p:pic>
        <p:nvPicPr>
          <p:cNvPr id="7" name="Grafik 6" descr="Klammer.jpg"/>
          <p:cNvPicPr>
            <a:picLocks/>
          </p:cNvPicPr>
          <p:nvPr/>
        </p:nvPicPr>
        <p:blipFill>
          <a:blip r:embed="rId3" cstate="print"/>
          <a:stretch>
            <a:fillRect/>
          </a:stretch>
        </p:blipFill>
        <p:spPr>
          <a:xfrm>
            <a:off x="7740657" y="7200900"/>
            <a:ext cx="1440000" cy="360000"/>
          </a:xfrm>
          <a:prstGeom prst="rect">
            <a:avLst/>
          </a:prstGeom>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pp_vorlage_nbg_43">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no' ?><Relationships xmlns="http://schemas.openxmlformats.org/package/2006/relationships"><Relationship Id="rId1" Type="http://schemas.openxmlformats.org/officeDocument/2006/relationships/customXmlProps" Target="itemProps1.xml" /></Relationships>
</file>

<file path=customXml/item1.xml><?xml version="1.0" encoding="utf-8"?>
<f:fields xmlns:f="http://schemas.fabasoft.com/folio/2007/fields">
  <f:record ref="">
    <f:field ref="objname" par="" text="I:\Schulausschuss\2018\23.02.2018\TOP 2a Herschel\20180222 Südstadtcontainer.pptx"/>
    <f:field ref="objsubject" par="" text=""/>
    <f:field ref="objcreatedby" par="" text="eris_svc"/>
    <f:field ref="objcreatedat" par="" text="22.03.2018 08:35:12"/>
    <f:field ref="objchangedby" par="" text="eris_svc"/>
    <f:field ref="objmodifiedat" par="" text="22.03.2018 08:35:28"/>
    <f:field ref="doc_FSCFOLIO_1_1001_FieldDocumentNumber" par="" text=""/>
    <f:field ref="doc_FSCFOLIO_1_1001_FieldSubject" par="" text=""/>
    <f:field ref="FSCFOLIO_1_1001_FieldCurrentUser" par="" text="elan_ris_test"/>
    <f:field ref="CCAPRECONFIG_15_1001_Objektname" par="" text="I:\Schulausschuss\2018\23.02.2018\TOP 2a Herschel\20180222 Südstadtcontainer.pptx"/>
    <f:field ref="DEPRECONFIG_15_1001_Objektname" par="" text="I:\Schulausschuss\2018\23.02.2018\TOP 2a Herschel\20180222 Südstadtcontainer.pptx"/>
  </f:record>
  <f:record inx="1" ref="">
    <f:field ref="DEPRECONFIG_15_1001_Anrede" par="" text=""/>
    <f:field ref="DEPRECONFIG_15_1001_Titel" par="" text=""/>
    <f:field ref="DEPRECONFIG_15_1001_Vorname" par="" text=""/>
    <f:field ref="DEPRECONFIG_15_1001_Nachname" par="" text=""/>
    <f:field ref="DEPRECONFIG_15_1001_Strasse" par="" text=""/>
    <f:field ref="DEPRECONFIG_15_1001_Hausnummer" par="" text=""/>
    <f:field ref="DEPRECONFIG_15_1001_Postleitzahl" par="" text=""/>
    <f:field ref="DEPRECONFIG_15_1001_Ort" par="" text=""/>
    <f:field ref="DEPRECONFIG_15_1001_EMailAdresse" par="" text=""/>
    <f:field ref="DEPRECONFIG_15_1001_Geschlecht" par="" text=""/>
    <f:field ref="DEPRECONFIG_15_1001_Land" par="" text=""/>
    <f:field ref="DEPRECONFIG_15_1001_Organisationsname" par="" text=""/>
    <f:field ref="DEPRECONFIG_15_1001_Organisationskurzname" par="" text=""/>
    <f:field ref="NUERNBERGCFG_15_1700_Briefanrede" par="" text=""/>
    <f:field ref="NUERNBERGCFG_15_1700_Namenszusatz" par="" text=""/>
    <f:field ref="NUERNBERGCFG_15_1700_Zusaetzliche_Adressangaben" par="" text=""/>
    <f:field ref="NUERNBERGCFG_15_1700_Postfach" par="" text=""/>
    <f:field ref="NUERNBERGCFG_15_1700_Fax" par="" text=""/>
  </f:record>
  <f:display par="" text="...">
    <f:field ref="FSCFOLIO_1_1001_FieldCurrentUser" text="Aktueller Benutzer"/>
    <f:field ref="objsubject" text="Betreff (einzeilig)"/>
    <f:field ref="objcreatedat" text="Erzeugt am/um"/>
    <f:field ref="objcreatedby" text="Erzeugt von"/>
    <f:field ref="objmodifiedat" text="Letzte Änderung am/um"/>
    <f:field ref="objchangedby" text="Letzte Änderung von"/>
    <f:field ref="objname" text="Name"/>
    <f:field ref="CCAPRECONFIG_15_1001_Objektname" text="Objektname"/>
    <f:field ref="DEPRECONFIG_15_1001_Objektname" text="Objektname"/>
  </f:display>
  <f:display par="" text="Serialcontext &gt; Adressat/innen">
    <f:field ref="DEPRECONFIG_15_1001_Anrede" text="Anrede"/>
    <f:field ref="NUERNBERGCFG_15_1700_Briefanrede" text="Briefanrede"/>
    <f:field ref="DEPRECONFIG_15_1001_EMailAdresse" text="E-Mail-Adresse"/>
    <f:field ref="NUERNBERGCFG_15_1700_Fax" text="Fax"/>
    <f:field ref="DEPRECONFIG_15_1001_Geschlecht" text="Geschlecht"/>
    <f:field ref="DEPRECONFIG_15_1001_Hausnummer" text="Hausnummer"/>
    <f:field ref="DEPRECONFIG_15_1001_Land" text="Land"/>
    <f:field ref="DEPRECONFIG_15_1001_Nachname" text="Nachname"/>
    <f:field ref="NUERNBERGCFG_15_1700_Namenszusatz" text="Namenszusatz"/>
    <f:field ref="DEPRECONFIG_15_1001_Organisationskurzname" text="Organisationskurzname"/>
    <f:field ref="DEPRECONFIG_15_1001_Organisationsname" text="Organisationsname"/>
    <f:field ref="DEPRECONFIG_15_1001_Ort" text="Ort"/>
    <f:field ref="NUERNBERGCFG_15_1700_Postfach" text="Postfach"/>
    <f:field ref="DEPRECONFIG_15_1001_Postleitzahl" text="Postleitzahl"/>
    <f:field ref="DEPRECONFIG_15_1001_Strasse" text="Strasse"/>
    <f:field ref="DEPRECONFIG_15_1001_Titel" text="Titel"/>
    <f:field ref="DEPRECONFIG_15_1001_Vorname" text="Vorname"/>
    <f:field ref="NUERNBERGCFG_15_1700_Zusaetzliche_Adressangaben" text="Zusätzliche Adressangaben"/>
  </f:display>
  <f:display par="" text="Serienbrief">
    <f:field ref="doc_FSCFOLIO_1_1001_FieldSubject" text="Betreff"/>
    <f:field ref="doc_FSCFOLIO_1_1001_FieldDocumentNumber" text="Dokument Nummer"/>
  </f:display>
</f:fields>
</file>

<file path=customXml/itemProps1.xml><?xml version="1.0" encoding="utf-8"?>
<ds:datastoreItem xmlns:ds="http://schemas.openxmlformats.org/officeDocument/2006/customXml" ds:itemID="{4E8A9591-F074-446B-902F-511FF79C122F}">
  <ds:schemaRefs>
    <ds:schemaRef ds:uri="http://schemas.fabasoft.com/folio/2007/fields"/>
  </ds:schemaRefs>
</ds:datastoreItem>
</file>

<file path=docProps/app.xml><?xml version="1.0" encoding="utf-8"?>
<Properties xmlns="http://schemas.openxmlformats.org/officeDocument/2006/extended-properties" xmlns:vt="http://schemas.openxmlformats.org/officeDocument/2006/docPropsVTypes">
  <Template/>
  <TotalTime>0</TotalTime>
  <Words>840</Words>
  <Application>Microsoft Office PowerPoint</Application>
  <PresentationFormat>Benutzerdefiniert</PresentationFormat>
  <Paragraphs>233</Paragraphs>
  <Slides>20</Slides>
  <Notes>2</Notes>
  <HiddenSlides>0</HiddenSlides>
  <MMClips>0</MMClips>
  <ScaleCrop>false</ScaleCrop>
  <HeadingPairs>
    <vt:vector size="6" baseType="variant">
      <vt:variant>
        <vt:lpstr>Verwendete Schriftarten</vt:lpstr>
      </vt:variant>
      <vt:variant>
        <vt:i4>5</vt:i4>
      </vt:variant>
      <vt:variant>
        <vt:lpstr>Design</vt:lpstr>
      </vt:variant>
      <vt:variant>
        <vt:i4>1</vt:i4>
      </vt:variant>
      <vt:variant>
        <vt:lpstr>Folientitel</vt:lpstr>
      </vt:variant>
      <vt:variant>
        <vt:i4>20</vt:i4>
      </vt:variant>
    </vt:vector>
  </HeadingPairs>
  <TitlesOfParts>
    <vt:vector size="26" baseType="lpstr">
      <vt:lpstr>Arial</vt:lpstr>
      <vt:lpstr>Calibri</vt:lpstr>
      <vt:lpstr>Symbol</vt:lpstr>
      <vt:lpstr>Times New Roman</vt:lpstr>
      <vt:lpstr>Wingdings</vt:lpstr>
      <vt:lpstr>pp_vorlage_nbg_43</vt:lpstr>
      <vt:lpstr>Dringlichkeitsantrag der SPD Stadtratsfraktion vom 22.02.2018  Spielplatz Herschelplatz und Spielhof Herschelschule  Tischvorlage zum Schulausschuss Sitzung am 23.02.2018</vt:lpstr>
      <vt:lpstr>Situation an den Nürnberger Grund- und Mittelschulen in der Nürnberger Südstadt</vt:lpstr>
      <vt:lpstr>Klassenzahlenentwicklung  in der Nürnberger Südstadt</vt:lpstr>
      <vt:lpstr>Schulraumerweiterung </vt:lpstr>
      <vt:lpstr>Varianten für interimsweise  Schulraumerweiterung aus schulischer Sicht</vt:lpstr>
      <vt:lpstr>Variante 1: Errichtung einer  vollständigen Schule in Containerbauweise </vt:lpstr>
      <vt:lpstr>Variante 1: Errichtung einer  vollständigen Schule in Containerbauweise </vt:lpstr>
      <vt:lpstr>Variante 1: Errichtung einer  vollständigen Schule in Containerbauweise </vt:lpstr>
      <vt:lpstr>Variante 1: Errichtung einer  vollständigen Schule in Containerbauweise </vt:lpstr>
      <vt:lpstr>Variante 1: Errichtung einer  vollständigen Schule in Containerbauweise </vt:lpstr>
      <vt:lpstr>Variante 2: Errichtung ausschließlich von Klassenräumen in Containerbauweise  </vt:lpstr>
      <vt:lpstr>Variante 2: Errichtung ausschließlich von Klassenräumen in Containerbauweise  </vt:lpstr>
      <vt:lpstr>Variante 2: Errichtung ausschließlich von Klassenräumen in Containerbauweise  </vt:lpstr>
      <vt:lpstr>Variante 2: Errichtung ausschließlich von Klassenräumen in Containerbauweise  </vt:lpstr>
      <vt:lpstr>Variante 2: Errichtung ausschließlich von Klassenräumen in Containerbauweise  </vt:lpstr>
      <vt:lpstr>  </vt:lpstr>
      <vt:lpstr>1. Grundriss 1. OG Containeranlage schulisch 8 Klassenzimmer</vt:lpstr>
      <vt:lpstr>1. Grundriss EG Containergebäude  3 Hortgruppen, Raumkonzept gem. Jugendamt </vt:lpstr>
      <vt:lpstr>Belegung der Containeranlage</vt:lpstr>
      <vt:lpstr>Vielen Dank für Ihre Aufmerksamkeit.</vt:lpstr>
    </vt:vector>
  </TitlesOfParts>
  <Company>Stadt Nürnberg</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Inklusionscampus / Campus der Begegnung - Wahlerschule</dc:title>
  <dc:creator>Drebinger, Michael</dc:creator>
  <cp:lastModifiedBy>Rabenstein, Tanja</cp:lastModifiedBy>
  <cp:revision>383</cp:revision>
  <cp:lastPrinted>2018-01-17T08:12:44Z</cp:lastPrinted>
  <dcterms:created xsi:type="dcterms:W3CDTF">2018-01-11T07:46:26Z</dcterms:created>
  <dcterms:modified xsi:type="dcterms:W3CDTF">2018-02-22T17:47:59Z</dcterms:modified>
</cp:coreProperties>
</file>

<file path=docProps/custom.xml><?xml version="1.0" encoding="utf-8"?>
<Properties xmlns="http://schemas.openxmlformats.org/officeDocument/2006/custom-properties" xmlns:vt="http://schemas.openxmlformats.org/officeDocument/2006/docPropsVTypes">
  <property name="FSC#NUERNBERG@15.1700:DocumentReference" pid="2" fmtid="{D5CDD505-2E9C-101B-9397-08002B2CF9AE}">
    <vt:lpwstr/>
  </property>
  <property name="FSC#NUERNBERG@15.1700:DraftAcceptedBy" pid="3" fmtid="{D5CDD505-2E9C-101B-9397-08002B2CF9AE}">
    <vt:lpwstr/>
  </property>
  <property name="FSC#CFGBAYERN@15.1400:BankDetailsIDOwnerGroup" pid="4" fmtid="{D5CDD505-2E9C-101B-9397-08002B2CF9AE}">
    <vt:lpwstr/>
  </property>
  <property name="FSC#CFGBAYERN@15.1400:BankDetailsOwnerGroup" pid="5" fmtid="{D5CDD505-2E9C-101B-9397-08002B2CF9AE}">
    <vt:lpwstr/>
  </property>
  <property name="FSC#CFGBAYERN@15.1400:VisitingHoursOwnerGroup" pid="6" fmtid="{D5CDD505-2E9C-101B-9397-08002B2CF9AE}">
    <vt:lpwstr/>
  </property>
  <property name="FSC#CFGBAYERN@15.1400:DocumentFileSubject" pid="7" fmtid="{D5CDD505-2E9C-101B-9397-08002B2CF9AE}">
    <vt:lpwstr/>
  </property>
  <property name="FSC#CFGBAYERN@15.1400:BankDetailsBICOwnerGroup" pid="8" fmtid="{D5CDD505-2E9C-101B-9397-08002B2CF9AE}">
    <vt:lpwstr/>
  </property>
  <property name="FSC#CFGBAYERN@15.1400:AddrDate" pid="9" fmtid="{D5CDD505-2E9C-101B-9397-08002B2CF9AE}">
    <vt:lpwstr/>
  </property>
  <property name="FSC#CFGBAYERN@15.1400:OwnerGroupOfficeBuilding" pid="10" fmtid="{D5CDD505-2E9C-101B-9397-08002B2CF9AE}">
    <vt:lpwstr/>
  </property>
  <property name="FSC#CFGBAYERN@15.1400:OwnerFunction" pid="11" fmtid="{D5CDD505-2E9C-101B-9397-08002B2CF9AE}">
    <vt:lpwstr/>
  </property>
  <property name="FSC#CFGBAYERN@15.1400:OwnerGender" pid="12" fmtid="{D5CDD505-2E9C-101B-9397-08002B2CF9AE}">
    <vt:lpwstr/>
  </property>
  <property name="FSC#CFGBAYERN@15.1400:OwnerSurName" pid="13" fmtid="{D5CDD505-2E9C-101B-9397-08002B2CF9AE}">
    <vt:lpwstr/>
  </property>
  <property name="FSC#CFGBAYERN@15.1400:OwnerNameAffix" pid="14" fmtid="{D5CDD505-2E9C-101B-9397-08002B2CF9AE}">
    <vt:lpwstr/>
  </property>
  <property name="FSC#CFGBAYERN@15.1400:OwnerTitle" pid="15" fmtid="{D5CDD505-2E9C-101B-9397-08002B2CF9AE}">
    <vt:lpwstr/>
  </property>
  <property name="FSC#CFGBAYERN@15.1400:OwnerFirstName" pid="16" fmtid="{D5CDD505-2E9C-101B-9397-08002B2CF9AE}">
    <vt:lpwstr/>
  </property>
  <property name="FSC#CFGBAYERN@15.1400:EmailOwnerGroup" pid="17" fmtid="{D5CDD505-2E9C-101B-9397-08002B2CF9AE}">
    <vt:lpwstr/>
  </property>
  <property name="FSC#CFGBAYERN@15.1400:EmailOwner" pid="18" fmtid="{D5CDD505-2E9C-101B-9397-08002B2CF9AE}">
    <vt:lpwstr/>
  </property>
  <property name="FSC#CFGBAYERN@15.1400:FaxNumberOwnerGroup" pid="19" fmtid="{D5CDD505-2E9C-101B-9397-08002B2CF9AE}">
    <vt:lpwstr/>
  </property>
  <property name="FSC#CFGBAYERN@15.1400:ForeignNr" pid="20" fmtid="{D5CDD505-2E9C-101B-9397-08002B2CF9AE}">
    <vt:lpwstr/>
  </property>
  <property name="FSC#CFGBAYERN@15.1400:BankDetailsIBANOwnerGroup" pid="21" fmtid="{D5CDD505-2E9C-101B-9397-08002B2CF9AE}">
    <vt:lpwstr/>
  </property>
  <property name="FSC#CFGBAYERN@15.1400:BankDetailsNameOwnerGroup" pid="22" fmtid="{D5CDD505-2E9C-101B-9397-08002B2CF9AE}">
    <vt:lpwstr/>
  </property>
  <property name="FSC#CFGBAYERN@15.1400:OrganizationOwnerGroup" pid="23" fmtid="{D5CDD505-2E9C-101B-9397-08002B2CF9AE}">
    <vt:lpwstr/>
  </property>
  <property name="FSC#CFGBAYERN@15.1400:SignFinalVersionByFunction" pid="24" fmtid="{D5CDD505-2E9C-101B-9397-08002B2CF9AE}">
    <vt:lpwstr/>
  </property>
  <property name="FSC#CFGBAYERN@15.1400:SignFinalVersionBySurname" pid="25" fmtid="{D5CDD505-2E9C-101B-9397-08002B2CF9AE}">
    <vt:lpwstr/>
  </property>
  <property name="FSC#CFGBAYERN@15.1400:SignFinalVersionByNameAffix" pid="26" fmtid="{D5CDD505-2E9C-101B-9397-08002B2CF9AE}">
    <vt:lpwstr/>
  </property>
  <property name="FSC#CFGBAYERN@15.1400:SignFinalVersionByTitle" pid="27" fmtid="{D5CDD505-2E9C-101B-9397-08002B2CF9AE}">
    <vt:lpwstr/>
  </property>
  <property name="FSC#CFGBAYERN@15.1400:SignFinalVersionByFirstname" pid="28" fmtid="{D5CDD505-2E9C-101B-9397-08002B2CF9AE}">
    <vt:lpwstr/>
  </property>
  <property name="FSC#CFGBAYERN@15.1400:SignFinalVersionByJobTitle" pid="29" fmtid="{D5CDD505-2E9C-101B-9397-08002B2CF9AE}">
    <vt:lpwstr/>
  </property>
  <property name="FSC#CFGBAYERN@15.1400:TelNumberOwner" pid="30" fmtid="{D5CDD505-2E9C-101B-9397-08002B2CF9AE}">
    <vt:lpwstr/>
  </property>
  <property name="FSC#CFGBAYERN@15.1400:URLOwnerGroup" pid="31" fmtid="{D5CDD505-2E9C-101B-9397-08002B2CF9AE}">
    <vt:lpwstr/>
  </property>
  <property name="FSC#CFGBAYERN@15.1400:TransportConnectionOwnerGroup" pid="32" fmtid="{D5CDD505-2E9C-101B-9397-08002B2CF9AE}">
    <vt:lpwstr/>
  </property>
  <property name="FSC#CFGBAYERN@15.1400:OwnerRoomNumber" pid="33" fmtid="{D5CDD505-2E9C-101B-9397-08002B2CF9AE}">
    <vt:lpwstr/>
  </property>
  <property name="FSC#NUERNBERGCFG@15.1700:SignFinalVersionByOrganization" pid="34" fmtid="{D5CDD505-2E9C-101B-9397-08002B2CF9AE}">
    <vt:lpwstr/>
  </property>
  <property name="FSC#NUERNBERGCFG@15.1700:OwnerUserAbbreviation" pid="35" fmtid="{D5CDD505-2E9C-101B-9397-08002B2CF9AE}">
    <vt:lpwstr/>
  </property>
  <property name="FSC#NUERNBERGCFG@15.1700:OwnerActionDesignator" pid="36" fmtid="{D5CDD505-2E9C-101B-9397-08002B2CF9AE}">
    <vt:lpwstr/>
  </property>
  <property name="FSC#NUERNBERGCFG@15.1700:CurrentUserPersonActionDesignator" pid="37" fmtid="{D5CDD505-2E9C-101B-9397-08002B2CF9AE}">
    <vt:lpwstr/>
  </property>
  <property name="FSC#NUERNBERGCFG@15.1700:CurrentUserRoleActionDesignator" pid="38" fmtid="{D5CDD505-2E9C-101B-9397-08002B2CF9AE}">
    <vt:lpwstr/>
  </property>
  <property name="FSC#NUERNBERGCFG@15.1700:CurrentGroupName" pid="39" fmtid="{D5CDD505-2E9C-101B-9397-08002B2CF9AE}">
    <vt:lpwstr>Bürgermeisteramt</vt:lpwstr>
  </property>
  <property name="FSC#NUERNBERGCFG@15.1700:DocumentReference" pid="40" fmtid="{D5CDD505-2E9C-101B-9397-08002B2CF9AE}">
    <vt:lpwstr/>
  </property>
  <property name="FSC#NUERNBERGCFG@15.1700:DraftAcceptby" pid="41" fmtid="{D5CDD505-2E9C-101B-9397-08002B2CF9AE}">
    <vt:lpwstr/>
  </property>
  <property name="FSC#NUERNBERGCFG@15.1700:BankDetailsIDOwnerGroup" pid="42" fmtid="{D5CDD505-2E9C-101B-9397-08002B2CF9AE}">
    <vt:lpwstr/>
  </property>
  <property name="FSC#NUERNBERGCFG@15.1700:BankDetailsOwnerGroup" pid="43" fmtid="{D5CDD505-2E9C-101B-9397-08002B2CF9AE}">
    <vt:lpwstr/>
  </property>
  <property name="FSC#NUERNBERGCFG@15.1700:VisitingHoursOwnerGroup" pid="44" fmtid="{D5CDD505-2E9C-101B-9397-08002B2CF9AE}">
    <vt:lpwstr/>
  </property>
  <property name="FSC#NUERNBERGCFG@15.1700:DocumentFileSubject" pid="45" fmtid="{D5CDD505-2E9C-101B-9397-08002B2CF9AE}">
    <vt:lpwstr/>
  </property>
  <property name="FSC#NUERNBERGCFG@15.1700:BankDetailsBICOwnerGroup" pid="46" fmtid="{D5CDD505-2E9C-101B-9397-08002B2CF9AE}">
    <vt:lpwstr/>
  </property>
  <property name="FSC#NUERNBERGCFG@15.1700:AddrDate" pid="47" fmtid="{D5CDD505-2E9C-101B-9397-08002B2CF9AE}">
    <vt:lpwstr/>
  </property>
  <property name="FSC#NUERNBERGCFG@15.1700:ReferDate" pid="48" fmtid="{D5CDD505-2E9C-101B-9397-08002B2CF9AE}">
    <vt:lpwstr/>
  </property>
  <property name="FSC#NUERNBERGCFG@15.1700:OwnerGroupOfficeBuilding" pid="49" fmtid="{D5CDD505-2E9C-101B-9397-08002B2CF9AE}">
    <vt:lpwstr/>
  </property>
  <property name="FSC#NUERNBERGCFG@15.1700:OwnerFunction" pid="50" fmtid="{D5CDD505-2E9C-101B-9397-08002B2CF9AE}">
    <vt:lpwstr/>
  </property>
  <property name="FSC#NUERNBERGCFG@15.1700:OwnerGender" pid="51" fmtid="{D5CDD505-2E9C-101B-9397-08002B2CF9AE}">
    <vt:lpwstr/>
  </property>
  <property name="FSC#NUERNBERGCFG@15.1700:OwnerSurName" pid="52" fmtid="{D5CDD505-2E9C-101B-9397-08002B2CF9AE}">
    <vt:lpwstr/>
  </property>
  <property name="FSC#NUERNBERGCFG@15.1700:OwnerNameAffix" pid="53" fmtid="{D5CDD505-2E9C-101B-9397-08002B2CF9AE}">
    <vt:lpwstr/>
  </property>
  <property name="FSC#NUERNBERGCFG@15.1700:OwnerTitle" pid="54" fmtid="{D5CDD505-2E9C-101B-9397-08002B2CF9AE}">
    <vt:lpwstr/>
  </property>
  <property name="FSC#NUERNBERGCFG@15.1700:OwnerFirstName" pid="55" fmtid="{D5CDD505-2E9C-101B-9397-08002B2CF9AE}">
    <vt:lpwstr/>
  </property>
  <property name="FSC#NUERNBERGCFG@15.1700:EmailOwnerGroup" pid="56" fmtid="{D5CDD505-2E9C-101B-9397-08002B2CF9AE}">
    <vt:lpwstr/>
  </property>
  <property name="FSC#NUERNBERGCFG@15.1700:EmailOwner" pid="57" fmtid="{D5CDD505-2E9C-101B-9397-08002B2CF9AE}">
    <vt:lpwstr/>
  </property>
  <property name="FSC#NUERNBERGCFG@15.1700:FaxNumberOwnerGroup" pid="58" fmtid="{D5CDD505-2E9C-101B-9397-08002B2CF9AE}">
    <vt:lpwstr/>
  </property>
  <property name="FSC#NUERNBERGCFG@15.1700:ForeignNr" pid="59" fmtid="{D5CDD505-2E9C-101B-9397-08002B2CF9AE}">
    <vt:lpwstr/>
  </property>
  <property name="FSC#NUERNBERGCFG@15.1700:BankDetailsIBANOwnerGroup" pid="60" fmtid="{D5CDD505-2E9C-101B-9397-08002B2CF9AE}">
    <vt:lpwstr/>
  </property>
  <property name="FSC#NUERNBERGCFG@15.1700:BankDetailsNameOwnerGroup" pid="61" fmtid="{D5CDD505-2E9C-101B-9397-08002B2CF9AE}">
    <vt:lpwstr/>
  </property>
  <property name="FSC#NUERNBERGCFG@15.1700:OrganizationOwnerGroup" pid="62" fmtid="{D5CDD505-2E9C-101B-9397-08002B2CF9AE}">
    <vt:lpwstr/>
  </property>
  <property name="FSC#NUERNBERGCFG@15.1700:SignFinalVersionByFunction" pid="63" fmtid="{D5CDD505-2E9C-101B-9397-08002B2CF9AE}">
    <vt:lpwstr/>
  </property>
  <property name="FSC#NUERNBERGCFG@15.1700:SignFinalVersionBySurname" pid="64" fmtid="{D5CDD505-2E9C-101B-9397-08002B2CF9AE}">
    <vt:lpwstr/>
  </property>
  <property name="FSC#NUERNBERGCFG@15.1700:SignFinalVersionByNameAffix" pid="65" fmtid="{D5CDD505-2E9C-101B-9397-08002B2CF9AE}">
    <vt:lpwstr/>
  </property>
  <property name="FSC#NUERNBERGCFG@15.1700:SignFinalVersionByTitle" pid="66" fmtid="{D5CDD505-2E9C-101B-9397-08002B2CF9AE}">
    <vt:lpwstr/>
  </property>
  <property name="FSC#NUERNBERGCFG@15.1700:SignFinalVersionByFirstname" pid="67" fmtid="{D5CDD505-2E9C-101B-9397-08002B2CF9AE}">
    <vt:lpwstr/>
  </property>
  <property name="FSC#NUERNBERGCFG@15.1700:SignFinalVersionByJobTitle" pid="68" fmtid="{D5CDD505-2E9C-101B-9397-08002B2CF9AE}">
    <vt:lpwstr/>
  </property>
  <property name="FSC#NUERNBERGCFG@15.1700:TelNumberOwner" pid="69" fmtid="{D5CDD505-2E9C-101B-9397-08002B2CF9AE}">
    <vt:lpwstr/>
  </property>
  <property name="FSC#NUERNBERGCFG@15.1700:URLOwnerGroup" pid="70" fmtid="{D5CDD505-2E9C-101B-9397-08002B2CF9AE}">
    <vt:lpwstr/>
  </property>
  <property name="FSC#NUERNBERGCFG@15.1700:TransportConnectionOwnerGroup" pid="71" fmtid="{D5CDD505-2E9C-101B-9397-08002B2CF9AE}">
    <vt:lpwstr/>
  </property>
  <property name="FSC#NUERNBERGCFG@15.1700:OwnerRoomNumber" pid="72" fmtid="{D5CDD505-2E9C-101B-9397-08002B2CF9AE}">
    <vt:lpwstr/>
  </property>
  <property name="FSC#NUERNBERGCFG@15.1700:AgencyID" pid="73" fmtid="{D5CDD505-2E9C-101B-9397-08002B2CF9AE}">
    <vt:lpwstr/>
  </property>
  <property name="FSC#NUERNBERGCFG@15.1700:Signatures" pid="74" fmtid="{D5CDD505-2E9C-101B-9397-08002B2CF9AE}">
    <vt:lpwstr/>
  </property>
  <property name="FSC#NUERNBERGCFG@15.1700:OrganizationOwnerGroupGrshortname" pid="75" fmtid="{D5CDD505-2E9C-101B-9397-08002B2CF9AE}">
    <vt:lpwstr/>
  </property>
  <property name="FSC#NUERNBERGCFG@15.1700:OrganizationOwnerGroupGrlongname" pid="76" fmtid="{D5CDD505-2E9C-101B-9397-08002B2CF9AE}">
    <vt:lpwstr/>
  </property>
  <property name="FSC#FSCBUILTINSETTINGS@2171.100:OwnerAdrStreet" pid="77" fmtid="{D5CDD505-2E9C-101B-9397-08002B2CF9AE}">
    <vt:lpwstr/>
  </property>
  <property name="FSC#FSCBUILTINSETTINGS@2171.100:ReferDate" pid="78" fmtid="{D5CDD505-2E9C-101B-9397-08002B2CF9AE}">
    <vt:lpwstr/>
  </property>
  <property name="FSC#COOELAK@1.1001:Subject" pid="79" fmtid="{D5CDD505-2E9C-101B-9397-08002B2CF9AE}">
    <vt:lpwstr/>
  </property>
  <property name="FSC#COOELAK@1.1001:FileReference" pid="80" fmtid="{D5CDD505-2E9C-101B-9397-08002B2CF9AE}">
    <vt:lpwstr/>
  </property>
  <property name="FSC#COOELAK@1.1001:FileRefYear" pid="81" fmtid="{D5CDD505-2E9C-101B-9397-08002B2CF9AE}">
    <vt:lpwstr/>
  </property>
  <property name="FSC#COOELAK@1.1001:FileRefOrdinal" pid="82" fmtid="{D5CDD505-2E9C-101B-9397-08002B2CF9AE}">
    <vt:lpwstr/>
  </property>
  <property name="FSC#COOELAK@1.1001:FileRefOU" pid="83" fmtid="{D5CDD505-2E9C-101B-9397-08002B2CF9AE}">
    <vt:lpwstr/>
  </property>
  <property name="FSC#COOELAK@1.1001:Organization" pid="84" fmtid="{D5CDD505-2E9C-101B-9397-08002B2CF9AE}">
    <vt:lpwstr/>
  </property>
  <property name="FSC#COOELAK@1.1001:Owner" pid="85" fmtid="{D5CDD505-2E9C-101B-9397-08002B2CF9AE}">
    <vt:lpwstr>eris_x005f_svc</vt:lpwstr>
  </property>
  <property name="FSC#COOELAK@1.1001:OwnerExtension" pid="86" fmtid="{D5CDD505-2E9C-101B-9397-08002B2CF9AE}">
    <vt:lpwstr/>
  </property>
  <property name="FSC#COOELAK@1.1001:OwnerFaxExtension" pid="87" fmtid="{D5CDD505-2E9C-101B-9397-08002B2CF9AE}">
    <vt:lpwstr/>
  </property>
  <property name="FSC#COOELAK@1.1001:DispatchedBy" pid="88" fmtid="{D5CDD505-2E9C-101B-9397-08002B2CF9AE}">
    <vt:lpwstr/>
  </property>
  <property name="FSC#COOELAK@1.1001:DispatchedAt" pid="89" fmtid="{D5CDD505-2E9C-101B-9397-08002B2CF9AE}">
    <vt:lpwstr/>
  </property>
  <property name="FSC#COOELAK@1.1001:ApprovedBy" pid="90" fmtid="{D5CDD505-2E9C-101B-9397-08002B2CF9AE}">
    <vt:lpwstr/>
  </property>
  <property name="FSC#COOELAK@1.1001:ApprovedAt" pid="91" fmtid="{D5CDD505-2E9C-101B-9397-08002B2CF9AE}">
    <vt:lpwstr/>
  </property>
  <property name="FSC#COOELAK@1.1001:Department" pid="92" fmtid="{D5CDD505-2E9C-101B-9397-08002B2CF9AE}">
    <vt:lpwstr>str (Stadtrat)</vt:lpwstr>
  </property>
  <property name="FSC#COOELAK@1.1001:CreatedAt" pid="93" fmtid="{D5CDD505-2E9C-101B-9397-08002B2CF9AE}">
    <vt:lpwstr>22.03.2018</vt:lpwstr>
  </property>
  <property name="FSC#COOELAK@1.1001:OU" pid="94" fmtid="{D5CDD505-2E9C-101B-9397-08002B2CF9AE}">
    <vt:lpwstr>str (Stadtrat)</vt:lpwstr>
  </property>
  <property name="FSC#COOELAK@1.1001:Priority" pid="95" fmtid="{D5CDD505-2E9C-101B-9397-08002B2CF9AE}">
    <vt:lpwstr> ()</vt:lpwstr>
  </property>
  <property name="FSC#COOELAK@1.1001:ObjBarCode" pid="96" fmtid="{D5CDD505-2E9C-101B-9397-08002B2CF9AE}">
    <vt:lpwstr>*COO.2171.101.5.11216774*</vt:lpwstr>
  </property>
  <property name="FSC#COOELAK@1.1001:RefBarCode" pid="97" fmtid="{D5CDD505-2E9C-101B-9397-08002B2CF9AE}">
    <vt:lpwstr>*COO.2171.101.4.5940489*</vt:lpwstr>
  </property>
  <property name="FSC#COOELAK@1.1001:FileRefBarCode" pid="98" fmtid="{D5CDD505-2E9C-101B-9397-08002B2CF9AE}">
    <vt:lpwstr>**</vt:lpwstr>
  </property>
  <property name="FSC#COOELAK@1.1001:ExternalRef" pid="99" fmtid="{D5CDD505-2E9C-101B-9397-08002B2CF9AE}">
    <vt:lpwstr/>
  </property>
  <property name="FSC#COOELAK@1.1001:IncomingNumber" pid="100" fmtid="{D5CDD505-2E9C-101B-9397-08002B2CF9AE}">
    <vt:lpwstr/>
  </property>
  <property name="FSC#COOELAK@1.1001:IncomingSubject" pid="101" fmtid="{D5CDD505-2E9C-101B-9397-08002B2CF9AE}">
    <vt:lpwstr>Präsentation zum Thema</vt:lpwstr>
  </property>
  <property name="FSC#COOELAK@1.1001:ProcessResponsible" pid="102" fmtid="{D5CDD505-2E9C-101B-9397-08002B2CF9AE}">
    <vt:lpwstr/>
  </property>
  <property name="FSC#COOELAK@1.1001:ProcessResponsiblePhone" pid="103" fmtid="{D5CDD505-2E9C-101B-9397-08002B2CF9AE}">
    <vt:lpwstr/>
  </property>
  <property name="FSC#COOELAK@1.1001:ProcessResponsibleMail" pid="104" fmtid="{D5CDD505-2E9C-101B-9397-08002B2CF9AE}">
    <vt:lpwstr/>
  </property>
  <property name="FSC#COOELAK@1.1001:ProcessResponsibleFax" pid="105" fmtid="{D5CDD505-2E9C-101B-9397-08002B2CF9AE}">
    <vt:lpwstr/>
  </property>
  <property name="FSC#COOELAK@1.1001:ApproverFirstName" pid="106" fmtid="{D5CDD505-2E9C-101B-9397-08002B2CF9AE}">
    <vt:lpwstr/>
  </property>
  <property name="FSC#COOELAK@1.1001:ApproverSurName" pid="107" fmtid="{D5CDD505-2E9C-101B-9397-08002B2CF9AE}">
    <vt:lpwstr/>
  </property>
  <property name="FSC#COOELAK@1.1001:ApproverTitle" pid="108" fmtid="{D5CDD505-2E9C-101B-9397-08002B2CF9AE}">
    <vt:lpwstr/>
  </property>
  <property name="FSC#COOELAK@1.1001:ExternalDate" pid="109" fmtid="{D5CDD505-2E9C-101B-9397-08002B2CF9AE}">
    <vt:lpwstr/>
  </property>
  <property name="FSC#COOELAK@1.1001:SettlementApprovedAt" pid="110" fmtid="{D5CDD505-2E9C-101B-9397-08002B2CF9AE}">
    <vt:lpwstr/>
  </property>
  <property name="FSC#COOELAK@1.1001:BaseNumber" pid="111" fmtid="{D5CDD505-2E9C-101B-9397-08002B2CF9AE}">
    <vt:lpwstr/>
  </property>
  <property name="FSC#COOELAK@1.1001:CurrentUserRolePos" pid="112" fmtid="{D5CDD505-2E9C-101B-9397-08002B2CF9AE}">
    <vt:lpwstr>Schriftgutverwalter/-in</vt:lpwstr>
  </property>
  <property name="FSC#COOELAK@1.1001:CurrentUserEmail" pid="113" fmtid="{D5CDD505-2E9C-101B-9397-08002B2CF9AE}">
    <vt:lpwstr/>
  </property>
  <property name="FSC#ELAKGOV@1.1001:PersonalSubjGender" pid="114" fmtid="{D5CDD505-2E9C-101B-9397-08002B2CF9AE}">
    <vt:lpwstr/>
  </property>
  <property name="FSC#ELAKGOV@1.1001:PersonalSubjFirstName" pid="115" fmtid="{D5CDD505-2E9C-101B-9397-08002B2CF9AE}">
    <vt:lpwstr/>
  </property>
  <property name="FSC#ELAKGOV@1.1001:PersonalSubjSurName" pid="116" fmtid="{D5CDD505-2E9C-101B-9397-08002B2CF9AE}">
    <vt:lpwstr/>
  </property>
  <property name="FSC#ELAKGOV@1.1001:PersonalSubjSalutation" pid="117" fmtid="{D5CDD505-2E9C-101B-9397-08002B2CF9AE}">
    <vt:lpwstr/>
  </property>
  <property name="FSC#ELAKGOV@1.1001:PersonalSubjAddress" pid="118" fmtid="{D5CDD505-2E9C-101B-9397-08002B2CF9AE}">
    <vt:lpwstr/>
  </property>
  <property name="FSC#ATSTATECFG@1.1001:Office" pid="119" fmtid="{D5CDD505-2E9C-101B-9397-08002B2CF9AE}">
    <vt:lpwstr/>
  </property>
  <property name="FSC#ATSTATECFG@1.1001:Agent" pid="120" fmtid="{D5CDD505-2E9C-101B-9397-08002B2CF9AE}">
    <vt:lpwstr/>
  </property>
  <property name="FSC#ATSTATECFG@1.1001:AgentPhone" pid="121" fmtid="{D5CDD505-2E9C-101B-9397-08002B2CF9AE}">
    <vt:lpwstr/>
  </property>
  <property name="FSC#ATSTATECFG@1.1001:DepartmentFax" pid="122" fmtid="{D5CDD505-2E9C-101B-9397-08002B2CF9AE}">
    <vt:lpwstr/>
  </property>
  <property name="FSC#ATSTATECFG@1.1001:DepartmentEmail" pid="123" fmtid="{D5CDD505-2E9C-101B-9397-08002B2CF9AE}">
    <vt:lpwstr/>
  </property>
  <property name="FSC#ATSTATECFG@1.1001:SubfileDate" pid="124" fmtid="{D5CDD505-2E9C-101B-9397-08002B2CF9AE}">
    <vt:lpwstr>22.03.2018</vt:lpwstr>
  </property>
  <property name="FSC#ATSTATECFG@1.1001:SubfileSubject" pid="125" fmtid="{D5CDD505-2E9C-101B-9397-08002B2CF9AE}">
    <vt:lpwstr>Präsentation zum Thema</vt:lpwstr>
  </property>
  <property name="FSC#ATSTATECFG@1.1001:DepartmentZipCode" pid="126" fmtid="{D5CDD505-2E9C-101B-9397-08002B2CF9AE}">
    <vt:lpwstr/>
  </property>
  <property name="FSC#ATSTATECFG@1.1001:DepartmentCountry" pid="127" fmtid="{D5CDD505-2E9C-101B-9397-08002B2CF9AE}">
    <vt:lpwstr/>
  </property>
  <property name="FSC#ATSTATECFG@1.1001:DepartmentCity" pid="128" fmtid="{D5CDD505-2E9C-101B-9397-08002B2CF9AE}">
    <vt:lpwstr/>
  </property>
  <property name="FSC#ATSTATECFG@1.1001:DepartmentStreet" pid="129" fmtid="{D5CDD505-2E9C-101B-9397-08002B2CF9AE}">
    <vt:lpwstr/>
  </property>
  <property name="FSC#ATSTATECFG@1.1001:DepartmentDVR" pid="130" fmtid="{D5CDD505-2E9C-101B-9397-08002B2CF9AE}">
    <vt:lpwstr/>
  </property>
  <property name="FSC#ATSTATECFG@1.1001:DepartmentUID" pid="131" fmtid="{D5CDD505-2E9C-101B-9397-08002B2CF9AE}">
    <vt:lpwstr/>
  </property>
  <property name="FSC#ATSTATECFG@1.1001:SubfileReference" pid="132" fmtid="{D5CDD505-2E9C-101B-9397-08002B2CF9AE}">
    <vt:lpwstr/>
  </property>
  <property name="FSC#ATSTATECFG@1.1001:Clause" pid="133" fmtid="{D5CDD505-2E9C-101B-9397-08002B2CF9AE}">
    <vt:lpwstr/>
  </property>
  <property name="FSC#ATSTATECFG@1.1001:ApprovedSignature" pid="134" fmtid="{D5CDD505-2E9C-101B-9397-08002B2CF9AE}">
    <vt:lpwstr/>
  </property>
  <property name="FSC#ATSTATECFG@1.1001:BankAccount" pid="135" fmtid="{D5CDD505-2E9C-101B-9397-08002B2CF9AE}">
    <vt:lpwstr/>
  </property>
  <property name="FSC#ATSTATECFG@1.1001:BankAccountOwner" pid="136" fmtid="{D5CDD505-2E9C-101B-9397-08002B2CF9AE}">
    <vt:lpwstr/>
  </property>
  <property name="FSC#ATSTATECFG@1.1001:BankInstitute" pid="137" fmtid="{D5CDD505-2E9C-101B-9397-08002B2CF9AE}">
    <vt:lpwstr/>
  </property>
  <property name="FSC#ATSTATECFG@1.1001:BankAccountID" pid="138" fmtid="{D5CDD505-2E9C-101B-9397-08002B2CF9AE}">
    <vt:lpwstr/>
  </property>
  <property name="FSC#ATSTATECFG@1.1001:BankAccountIBAN" pid="139" fmtid="{D5CDD505-2E9C-101B-9397-08002B2CF9AE}">
    <vt:lpwstr/>
  </property>
  <property name="FSC#ATSTATECFG@1.1001:BankAccountBIC" pid="140" fmtid="{D5CDD505-2E9C-101B-9397-08002B2CF9AE}">
    <vt:lpwstr/>
  </property>
  <property name="FSC#ATSTATECFG@1.1001:BankName" pid="141" fmtid="{D5CDD505-2E9C-101B-9397-08002B2CF9AE}">
    <vt:lpwstr/>
  </property>
  <property name="FSC#FSCGOVDE@1.1001:FileRefOUEmail" pid="142" fmtid="{D5CDD505-2E9C-101B-9397-08002B2CF9AE}">
    <vt:lpwstr/>
  </property>
  <property name="FSC#FSCGOVDE@1.1001:ProcedureReference" pid="143" fmtid="{D5CDD505-2E9C-101B-9397-08002B2CF9AE}">
    <vt:lpwstr/>
  </property>
  <property name="FSC#FSCGOVDE@1.1001:FileSubject" pid="144" fmtid="{D5CDD505-2E9C-101B-9397-08002B2CF9AE}">
    <vt:lpwstr/>
  </property>
  <property name="FSC#FSCGOVDE@1.1001:ProcedureSubject" pid="145" fmtid="{D5CDD505-2E9C-101B-9397-08002B2CF9AE}">
    <vt:lpwstr/>
  </property>
  <property name="FSC#FSCGOVDE@1.1001:SignFinalVersionBy" pid="146" fmtid="{D5CDD505-2E9C-101B-9397-08002B2CF9AE}">
    <vt:lpwstr/>
  </property>
  <property name="FSC#FSCGOVDE@1.1001:SignFinalVersionAt" pid="147" fmtid="{D5CDD505-2E9C-101B-9397-08002B2CF9AE}">
    <vt:lpwstr/>
  </property>
  <property name="FSC#FSCGOVDE@1.1001:ProcedureRefBarCode" pid="148" fmtid="{D5CDD505-2E9C-101B-9397-08002B2CF9AE}">
    <vt:lpwstr/>
  </property>
  <property name="FSC#FSCGOVDE@1.1001:FileAddSubj" pid="149" fmtid="{D5CDD505-2E9C-101B-9397-08002B2CF9AE}">
    <vt:lpwstr/>
  </property>
  <property name="FSC#FSCGOVDE@1.1001:DocumentSubj" pid="150" fmtid="{D5CDD505-2E9C-101B-9397-08002B2CF9AE}">
    <vt:lpwstr>Präsentation zum Thema</vt:lpwstr>
  </property>
  <property name="FSC#FSCGOVDE@1.1001:FileRel" pid="151" fmtid="{D5CDD505-2E9C-101B-9397-08002B2CF9AE}">
    <vt:lpwstr/>
  </property>
  <property name="FSC#COOSYSTEM@1.1:Container" pid="152" fmtid="{D5CDD505-2E9C-101B-9397-08002B2CF9AE}">
    <vt:lpwstr>COO.2171.101.5.11216774</vt:lpwstr>
  </property>
  <property name="FSC#FSCFOLIO@1.1001:docpropproject" pid="153" fmtid="{D5CDD505-2E9C-101B-9397-08002B2CF9AE}">
    <vt:lpwstr/>
  </property>
</Properties>
</file>