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</Types>
</file>

<file path=_rels/.rels><?xml version='1.0' encoding='UTF-8' standalone='no' ?><Relationships xmlns="http://schemas.openxmlformats.org/package/2006/relationships"><Relationship Id="rId3" Type="http://schemas.openxmlformats.org/package/2006/relationships/metadata/core-properties" Target="docProps/core.xml"></Relationship><Relationship Id="rId2" Type="http://schemas.openxmlformats.org/package/2006/relationships/metadata/thumbnail" Target="docProps/thumbnail.jpeg"></Relationship><Relationship Id="rId1" Type="http://schemas.openxmlformats.org/officeDocument/2006/relationships/officeDocument" Target="ppt/presentation.xml"></Relationship><Relationship Id="rId4" Type="http://schemas.openxmlformats.org/officeDocument/2006/relationships/extended-properties" Target="docProps/app.xml"></Relationship><Relationship Id="rId5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1" r:id="rId1"/>
  </p:sldMasterIdLst>
  <p:notesMasterIdLst>
    <p:notesMasterId r:id="rId3"/>
  </p:notesMasterIdLst>
  <p:handoutMasterIdLst>
    <p:handoutMasterId r:id="rId4"/>
  </p:handoutMasterIdLst>
  <p:sldIdLst>
    <p:sldId id="275" r:id="rId2"/>
  </p:sldIdLst>
  <p:sldSz cx="10080625" cy="7561263"/>
  <p:notesSz cx="6797675" cy="9926638"/>
  <p:defaultTextStyle>
    <a:defPPr>
      <a:defRPr lang="de-DE"/>
    </a:defPPr>
    <a:lvl1pPr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1pPr>
    <a:lvl2pPr marL="533400" indent="-76200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2pPr>
    <a:lvl3pPr marL="1068388" indent="-153988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3pPr>
    <a:lvl4pPr marL="1603375" indent="-231775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4pPr>
    <a:lvl5pPr marL="2138363" indent="-309563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80">
          <p15:clr>
            <a:srgbClr val="A4A3A4"/>
          </p15:clr>
        </p15:guide>
        <p15:guide id="2" orient="horz" pos="1134">
          <p15:clr>
            <a:srgbClr val="A4A3A4"/>
          </p15:clr>
        </p15:guide>
        <p15:guide id="3" orient="horz" pos="4422">
          <p15:clr>
            <a:srgbClr val="A4A3A4"/>
          </p15:clr>
        </p15:guide>
        <p15:guide id="4" orient="horz" pos="4536">
          <p15:clr>
            <a:srgbClr val="A4A3A4"/>
          </p15:clr>
        </p15:guide>
        <p15:guide id="5" pos="4763">
          <p15:clr>
            <a:srgbClr val="A4A3A4"/>
          </p15:clr>
        </p15:guide>
        <p15:guide id="6" pos="6123">
          <p15:clr>
            <a:srgbClr val="A4A3A4"/>
          </p15:clr>
        </p15:guide>
        <p15:guide id="7" pos="227">
          <p15:clr>
            <a:srgbClr val="A4A3A4"/>
          </p15:clr>
        </p15:guide>
        <p15:guide id="8" pos="317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D8CC"/>
    <a:srgbClr val="A49E95"/>
    <a:srgbClr val="E3E1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4660"/>
  </p:normalViewPr>
  <p:slideViewPr>
    <p:cSldViewPr showGuides="1">
      <p:cViewPr varScale="1">
        <p:scale>
          <a:sx n="64" d="100"/>
          <a:sy n="64" d="100"/>
        </p:scale>
        <p:origin x="1116" y="72"/>
      </p:cViewPr>
      <p:guideLst>
        <p:guide orient="horz" pos="680"/>
        <p:guide orient="horz" pos="1134"/>
        <p:guide orient="horz" pos="4422"/>
        <p:guide orient="horz" pos="4536"/>
        <p:guide pos="4763"/>
        <p:guide pos="6123"/>
        <p:guide pos="227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74" d="100"/>
          <a:sy n="74" d="100"/>
        </p:scale>
        <p:origin x="-2172" y="-96"/>
      </p:cViewPr>
      <p:guideLst>
        <p:guide orient="horz" pos="3127"/>
        <p:guide pos="2141"/>
      </p:guideLst>
    </p:cSldViewPr>
  </p:notesViewPr>
  <p:gridSpacing cx="180023" cy="180023"/>
</p:viewPr>
</file>

<file path=ppt/_rels/presentation.xml.rels><?xml version='1.0' encoding='UTF-8' standalone='no' ?><Relationships xmlns="http://schemas.openxmlformats.org/package/2006/relationships"><Relationship Id="rId8" Type="http://schemas.openxmlformats.org/officeDocument/2006/relationships/tableStyles" Target="tableStyles.xml"></Relationship><Relationship Id="rId3" Type="http://schemas.openxmlformats.org/officeDocument/2006/relationships/notesMaster" Target="notesMasters/notesMaster1.xml"></Relationship><Relationship Id="rId7" Type="http://schemas.openxmlformats.org/officeDocument/2006/relationships/theme" Target="theme/theme1.xml"></Relationship><Relationship Id="rId2" Type="http://schemas.openxmlformats.org/officeDocument/2006/relationships/slide" Target="slides/slide1.xml"></Relationship><Relationship Id="rId1" Type="http://schemas.openxmlformats.org/officeDocument/2006/relationships/slideMaster" Target="slideMasters/slideMaster1.xml"></Relationship><Relationship Id="rId6" Type="http://schemas.openxmlformats.org/officeDocument/2006/relationships/viewProps" Target="viewProps.xml"></Relationship><Relationship Id="rId5" Type="http://schemas.openxmlformats.org/officeDocument/2006/relationships/presProps" Target="presProps.xml"></Relationship><Relationship Id="rId4" Type="http://schemas.openxmlformats.org/officeDocument/2006/relationships/handoutMaster" Target="handoutMasters/handoutMaster1.xml"></Relationship><Relationship Id="rId9" Type="http://schemas.openxmlformats.org/officeDocument/2006/relationships/customXml" Target="../customXml/item1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452437" y="9428163"/>
            <a:ext cx="5106676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559113" y="9428163"/>
            <a:ext cx="720092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329D2CB-E83F-4387-92C7-0A651075153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98492" y="462744"/>
            <a:ext cx="5400689" cy="405138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 dirty="0" smtClean="0"/>
              <a:t>Textmasterformate durch Klicken bearbeiten</a:t>
            </a:r>
          </a:p>
          <a:p>
            <a:pPr lvl="1"/>
            <a:r>
              <a:rPr lang="de-DE" noProof="0" dirty="0" smtClean="0"/>
              <a:t>Zweite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632459" y="9428163"/>
            <a:ext cx="492665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559112" y="9428163"/>
            <a:ext cx="606101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0AD8EEE-1697-4AAA-AAD1-8062E8AEB00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3400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68388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3375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38363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74084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08901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43718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78536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 userDrawn="1"/>
        </p:nvSpPr>
        <p:spPr>
          <a:xfrm>
            <a:off x="180975" y="4681091"/>
            <a:ext cx="9718675" cy="2700000"/>
          </a:xfrm>
          <a:prstGeom prst="rect">
            <a:avLst/>
          </a:prstGeom>
          <a:solidFill>
            <a:srgbClr val="A49E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4" name="Rechteck 3"/>
          <p:cNvSpPr/>
          <p:nvPr/>
        </p:nvSpPr>
        <p:spPr>
          <a:xfrm>
            <a:off x="180975" y="4681091"/>
            <a:ext cx="9718675" cy="2700000"/>
          </a:xfrm>
          <a:prstGeom prst="rect">
            <a:avLst/>
          </a:prstGeom>
          <a:solidFill>
            <a:srgbClr val="A49E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360363" y="1800225"/>
            <a:ext cx="9359900" cy="1080291"/>
          </a:xfrm>
        </p:spPr>
        <p:txBody>
          <a:bodyPr/>
          <a:lstStyle>
            <a:lvl1pPr algn="l">
              <a:defRPr/>
            </a:lvl1pPr>
          </a:lstStyle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60363" y="2880516"/>
            <a:ext cx="9359900" cy="900115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534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9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44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92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40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8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3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85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6" name="Grafik 5" descr="Klammer.jpg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 tIns="0"/>
          <a:lstStyle>
            <a:lvl1pPr>
              <a:defRPr/>
            </a:lvl1pPr>
          </a:lstStyle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363" y="1800378"/>
            <a:ext cx="9359900" cy="5219547"/>
          </a:xfrm>
        </p:spPr>
        <p:txBody>
          <a:bodyPr/>
          <a:lstStyle>
            <a:lvl2pPr>
              <a:defRPr/>
            </a:lvl2pPr>
            <a:lvl3pPr marL="803275" indent="-260350">
              <a:buFont typeface="Symbol" pitchFamily="18" charset="2"/>
              <a:buChar char="-"/>
              <a:defRPr sz="1800"/>
            </a:lvl3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sp>
        <p:nvSpPr>
          <p:cNvPr id="10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sp>
        <p:nvSpPr>
          <p:cNvPr id="11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/>
          <a:lstStyle/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9713" y="1800378"/>
            <a:ext cx="4500575" cy="52206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220334" y="1800378"/>
            <a:ext cx="4500575" cy="52206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</p:txBody>
      </p:sp>
      <p:sp>
        <p:nvSpPr>
          <p:cNvPr id="11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sp>
        <p:nvSpPr>
          <p:cNvPr id="12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/>
          <a:lstStyle/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sp>
        <p:nvSpPr>
          <p:cNvPr id="10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80975" y="539750"/>
            <a:ext cx="9718675" cy="6842125"/>
          </a:xfrm>
          <a:prstGeom prst="rect">
            <a:avLst/>
          </a:prstGeom>
          <a:solidFill>
            <a:srgbClr val="E3E1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1027" name="Titelplatzhalter 1"/>
          <p:cNvSpPr>
            <a:spLocks noGrp="1"/>
          </p:cNvSpPr>
          <p:nvPr>
            <p:ph type="title"/>
          </p:nvPr>
        </p:nvSpPr>
        <p:spPr bwMode="auto">
          <a:xfrm>
            <a:off x="360363" y="539750"/>
            <a:ext cx="9072562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964" tIns="0" rIns="106964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Titelmasterformat durch Klicken bearbeiten</a:t>
            </a:r>
          </a:p>
        </p:txBody>
      </p:sp>
      <p:sp>
        <p:nvSpPr>
          <p:cNvPr id="1028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360363" y="1763713"/>
            <a:ext cx="935990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964" tIns="53482" rIns="106964" bIns="534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pic>
        <p:nvPicPr>
          <p:cNvPr id="8" name="Grafik 7" descr="Klammer.jp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  <p:pic>
        <p:nvPicPr>
          <p:cNvPr id="9" name="Grafik 8" descr="stn_markenzeichen_rgb_1106v01 3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40657" y="0"/>
            <a:ext cx="1438656" cy="899160"/>
          </a:xfrm>
          <a:prstGeom prst="rect">
            <a:avLst/>
          </a:prstGeom>
        </p:spPr>
      </p:pic>
      <p:sp>
        <p:nvSpPr>
          <p:cNvPr id="12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Rechteck 9"/>
          <p:cNvSpPr/>
          <p:nvPr/>
        </p:nvSpPr>
        <p:spPr>
          <a:xfrm>
            <a:off x="180975" y="539750"/>
            <a:ext cx="9718675" cy="6842125"/>
          </a:xfrm>
          <a:prstGeom prst="rect">
            <a:avLst/>
          </a:prstGeom>
          <a:solidFill>
            <a:srgbClr val="E1D8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pic>
        <p:nvPicPr>
          <p:cNvPr id="11" name="Grafik 10" descr="Klammer.jp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  <p:pic>
        <p:nvPicPr>
          <p:cNvPr id="13" name="Grafik 12" descr="stn_markenzeichen_rgb_1106v01 3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40657" y="0"/>
            <a:ext cx="1438656" cy="8991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</p:sldLayoutIdLst>
  <p:hf hdr="0" dt="0"/>
  <p:txStyles>
    <p:titleStyle>
      <a:lvl1pPr algn="l" defTabSz="1068388" rtl="0" eaLnBrk="1" fontAlgn="base" hangingPunct="1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2pPr>
      <a:lvl3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3pPr>
      <a:lvl4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4pPr>
      <a:lvl5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5pPr>
      <a:lvl6pPr marL="4572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6pPr>
      <a:lvl7pPr marL="9144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7pPr>
      <a:lvl8pPr marL="13716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8pPr>
      <a:lvl9pPr marL="18288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263525" indent="-263525" algn="l" defTabSz="1068388" rtl="0" eaLnBrk="1" fontAlgn="base" hangingPunct="1">
        <a:spcBef>
          <a:spcPct val="20000"/>
        </a:spcBef>
        <a:spcAft>
          <a:spcPct val="0"/>
        </a:spcAft>
        <a:buSzPct val="75000"/>
        <a:buFont typeface="Wingdings" pitchFamily="2" charset="2"/>
        <a:buChar char="§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38163" indent="-274638" algn="l" defTabSz="1068388" rtl="0" eaLnBrk="1" fontAlgn="base" hangingPunct="1">
        <a:spcBef>
          <a:spcPct val="20000"/>
        </a:spcBef>
        <a:spcAft>
          <a:spcPct val="0"/>
        </a:spcAft>
        <a:buSzPct val="75000"/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336675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Arial" charset="0"/>
        </a:defRPr>
      </a:lvl3pPr>
      <a:lvl4pPr marL="1871663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charset="0"/>
        </a:defRPr>
      </a:lvl4pPr>
      <a:lvl5pPr marL="2406650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charset="0"/>
        </a:defRPr>
      </a:lvl5pPr>
      <a:lvl6pPr marL="2941493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76310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11126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45944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817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634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452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268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4084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8901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3718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8536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769" y="3588588"/>
            <a:ext cx="6663506" cy="359695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359714" y="720240"/>
            <a:ext cx="68408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Ausweichspielorte während der Generalsanierung des Künstlerhauses im </a:t>
            </a:r>
            <a:r>
              <a:rPr lang="de-DE" sz="2000" b="1" dirty="0" err="1" smtClean="0"/>
              <a:t>KunstKulturQuartier</a:t>
            </a:r>
            <a:r>
              <a:rPr lang="de-DE" sz="2000" b="1" dirty="0" smtClean="0"/>
              <a:t> bis 2021  </a:t>
            </a:r>
            <a:endParaRPr lang="de-DE" sz="2000" b="1" dirty="0"/>
          </a:p>
        </p:txBody>
      </p:sp>
      <p:sp>
        <p:nvSpPr>
          <p:cNvPr id="11" name="Rechteck 10"/>
          <p:cNvSpPr/>
          <p:nvPr/>
        </p:nvSpPr>
        <p:spPr>
          <a:xfrm>
            <a:off x="6845998" y="3129481"/>
            <a:ext cx="27346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1200" b="1" dirty="0" err="1" smtClean="0">
                <a:solidFill>
                  <a:prstClr val="black"/>
                </a:solidFill>
              </a:rPr>
              <a:t>Peuntgasse</a:t>
            </a:r>
            <a:r>
              <a:rPr lang="de-DE" sz="1200" b="1" dirty="0" smtClean="0">
                <a:solidFill>
                  <a:prstClr val="black"/>
                </a:solidFill>
              </a:rPr>
              <a:t> 5 bis 7</a:t>
            </a:r>
            <a:endParaRPr lang="de-DE" sz="1200" dirty="0">
              <a:solidFill>
                <a:prstClr val="black"/>
              </a:solidFill>
            </a:endParaRPr>
          </a:p>
          <a:p>
            <a:pPr lvl="0"/>
            <a:r>
              <a:rPr lang="de-DE" sz="1200" dirty="0" smtClean="0">
                <a:solidFill>
                  <a:prstClr val="black"/>
                </a:solidFill>
              </a:rPr>
              <a:t>Offene Werkstätten &amp; Eritreer Gruppe</a:t>
            </a:r>
            <a:endParaRPr lang="de-DE" sz="1200" dirty="0">
              <a:solidFill>
                <a:prstClr val="black"/>
              </a:solidFill>
            </a:endParaRPr>
          </a:p>
          <a:p>
            <a:pPr lvl="0"/>
            <a:r>
              <a:rPr lang="de-DE" sz="1200" dirty="0">
                <a:solidFill>
                  <a:prstClr val="black"/>
                </a:solidFill>
              </a:rPr>
              <a:t>Werkbund Werkstatt Nürnberg</a:t>
            </a:r>
          </a:p>
          <a:p>
            <a:pPr lvl="0"/>
            <a:r>
              <a:rPr lang="de-DE" sz="1200" dirty="0" smtClean="0">
                <a:solidFill>
                  <a:prstClr val="black"/>
                </a:solidFill>
              </a:rPr>
              <a:t>Haustechnik, Kunsthalle</a:t>
            </a:r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3593354" y="5656382"/>
            <a:ext cx="70199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1200" b="1" dirty="0">
                <a:solidFill>
                  <a:prstClr val="black"/>
                </a:solidFill>
              </a:rPr>
              <a:t>Tafelhalle</a:t>
            </a:r>
            <a:endParaRPr lang="de-DE" sz="1200" dirty="0">
              <a:solidFill>
                <a:prstClr val="black"/>
              </a:solidFill>
            </a:endParaRPr>
          </a:p>
          <a:p>
            <a:pPr lvl="0"/>
            <a:r>
              <a:rPr lang="de-DE" sz="1200" dirty="0">
                <a:solidFill>
                  <a:prstClr val="black"/>
                </a:solidFill>
              </a:rPr>
              <a:t>Chip </a:t>
            </a:r>
            <a:r>
              <a:rPr lang="de-DE" sz="1200" dirty="0" err="1">
                <a:solidFill>
                  <a:prstClr val="black"/>
                </a:solidFill>
              </a:rPr>
              <a:t>hits</a:t>
            </a:r>
            <a:r>
              <a:rPr lang="de-DE" sz="1200" dirty="0">
                <a:solidFill>
                  <a:prstClr val="black"/>
                </a:solidFill>
              </a:rPr>
              <a:t> </a:t>
            </a:r>
            <a:r>
              <a:rPr lang="de-DE" sz="1200" dirty="0" err="1">
                <a:solidFill>
                  <a:prstClr val="black"/>
                </a:solidFill>
              </a:rPr>
              <a:t>the</a:t>
            </a:r>
            <a:r>
              <a:rPr lang="de-DE" sz="1200" dirty="0">
                <a:solidFill>
                  <a:prstClr val="black"/>
                </a:solidFill>
              </a:rPr>
              <a:t> </a:t>
            </a:r>
            <a:r>
              <a:rPr lang="de-DE" sz="1200" dirty="0" smtClean="0">
                <a:solidFill>
                  <a:prstClr val="black"/>
                </a:solidFill>
              </a:rPr>
              <a:t>Fan, Sing-in </a:t>
            </a:r>
            <a:r>
              <a:rPr lang="de-DE" sz="1200" dirty="0">
                <a:solidFill>
                  <a:prstClr val="black"/>
                </a:solidFill>
              </a:rPr>
              <a:t>Gala</a:t>
            </a:r>
          </a:p>
          <a:p>
            <a:pPr lvl="0"/>
            <a:r>
              <a:rPr lang="de-DE" sz="1200" dirty="0">
                <a:solidFill>
                  <a:prstClr val="black"/>
                </a:solidFill>
              </a:rPr>
              <a:t>Silvester </a:t>
            </a:r>
            <a:r>
              <a:rPr lang="de-DE" sz="1200" dirty="0" err="1" smtClean="0">
                <a:solidFill>
                  <a:prstClr val="black"/>
                </a:solidFill>
              </a:rPr>
              <a:t>KulturKellerei</a:t>
            </a:r>
            <a:r>
              <a:rPr lang="de-DE" sz="1200" dirty="0" smtClean="0">
                <a:solidFill>
                  <a:prstClr val="black"/>
                </a:solidFill>
              </a:rPr>
              <a:t> </a:t>
            </a:r>
            <a:endParaRPr lang="de-DE" sz="1200" dirty="0"/>
          </a:p>
        </p:txBody>
      </p:sp>
      <p:sp>
        <p:nvSpPr>
          <p:cNvPr id="15" name="Rechteck 14"/>
          <p:cNvSpPr/>
          <p:nvPr/>
        </p:nvSpPr>
        <p:spPr>
          <a:xfrm>
            <a:off x="3600230" y="3106557"/>
            <a:ext cx="25179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1200" b="1" dirty="0">
                <a:solidFill>
                  <a:prstClr val="black"/>
                </a:solidFill>
              </a:rPr>
              <a:t>Auf AEG </a:t>
            </a:r>
            <a:endParaRPr lang="de-DE" sz="1200" b="1" dirty="0" smtClean="0">
              <a:solidFill>
                <a:prstClr val="black"/>
              </a:solidFill>
            </a:endParaRPr>
          </a:p>
          <a:p>
            <a:pPr lvl="0"/>
            <a:r>
              <a:rPr lang="de-DE" sz="1200" dirty="0" smtClean="0">
                <a:solidFill>
                  <a:prstClr val="black"/>
                </a:solidFill>
              </a:rPr>
              <a:t>Winterkiosk, Saatgutfestival</a:t>
            </a:r>
            <a:endParaRPr lang="de-DE" sz="1200" dirty="0">
              <a:solidFill>
                <a:prstClr val="black"/>
              </a:solidFill>
            </a:endParaRPr>
          </a:p>
          <a:p>
            <a:pPr lvl="0"/>
            <a:r>
              <a:rPr lang="de-DE" sz="1200" dirty="0">
                <a:solidFill>
                  <a:prstClr val="black"/>
                </a:solidFill>
              </a:rPr>
              <a:t>Linke </a:t>
            </a:r>
            <a:r>
              <a:rPr lang="de-DE" sz="1200" dirty="0" smtClean="0">
                <a:solidFill>
                  <a:prstClr val="black"/>
                </a:solidFill>
              </a:rPr>
              <a:t>Literaturmesse, Rote Kulturnacht, Abmischen u.v.m.</a:t>
            </a:r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16" name="Rechteck 15"/>
          <p:cNvSpPr/>
          <p:nvPr/>
        </p:nvSpPr>
        <p:spPr>
          <a:xfrm>
            <a:off x="297872" y="311510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de-DE" sz="12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Ehemalige Bauhofkantine</a:t>
            </a:r>
            <a:endParaRPr lang="de-DE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de-DE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Musikverein, Zentralcafé </a:t>
            </a:r>
            <a:r>
              <a:rPr lang="de-DE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Kaya</a:t>
            </a:r>
          </a:p>
          <a:p>
            <a:pPr>
              <a:spcAft>
                <a:spcPts val="0"/>
              </a:spcAft>
            </a:pPr>
            <a:r>
              <a:rPr lang="de-DE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Künstlerhaus als Veranstalter</a:t>
            </a:r>
            <a:endParaRPr lang="de-DE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Grafik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18" y="1552747"/>
            <a:ext cx="2370506" cy="1580338"/>
          </a:xfrm>
          <a:prstGeom prst="rect">
            <a:avLst/>
          </a:prstGeom>
        </p:spPr>
      </p:pic>
      <p:pic>
        <p:nvPicPr>
          <p:cNvPr id="26" name="Grafik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449" y="1552747"/>
            <a:ext cx="2572984" cy="1585108"/>
          </a:xfrm>
          <a:prstGeom prst="rect">
            <a:avLst/>
          </a:prstGeom>
        </p:spPr>
      </p:pic>
      <p:pic>
        <p:nvPicPr>
          <p:cNvPr id="27" name="Grafik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438" y="1533035"/>
            <a:ext cx="2403304" cy="1602203"/>
          </a:xfrm>
          <a:prstGeom prst="rect">
            <a:avLst/>
          </a:prstGeom>
        </p:spPr>
      </p:pic>
      <p:pic>
        <p:nvPicPr>
          <p:cNvPr id="28" name="Grafik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71" y="3907503"/>
            <a:ext cx="2391230" cy="1195615"/>
          </a:xfrm>
          <a:prstGeom prst="rect">
            <a:avLst/>
          </a:prstGeom>
        </p:spPr>
      </p:pic>
      <p:sp>
        <p:nvSpPr>
          <p:cNvPr id="29" name="Rechteck 28"/>
          <p:cNvSpPr/>
          <p:nvPr/>
        </p:nvSpPr>
        <p:spPr>
          <a:xfrm>
            <a:off x="345363" y="5072460"/>
            <a:ext cx="24523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1200" b="1" dirty="0" smtClean="0">
                <a:solidFill>
                  <a:prstClr val="black"/>
                </a:solidFill>
              </a:rPr>
              <a:t>Caritas-</a:t>
            </a:r>
            <a:r>
              <a:rPr lang="de-DE" sz="1200" b="1" dirty="0" err="1" smtClean="0">
                <a:solidFill>
                  <a:prstClr val="black"/>
                </a:solidFill>
              </a:rPr>
              <a:t>Pirckheimer</a:t>
            </a:r>
            <a:r>
              <a:rPr lang="de-DE" sz="1200" b="1" dirty="0">
                <a:solidFill>
                  <a:prstClr val="black"/>
                </a:solidFill>
              </a:rPr>
              <a:t>-</a:t>
            </a:r>
            <a:r>
              <a:rPr lang="de-DE" sz="1200" b="1" dirty="0" smtClean="0">
                <a:solidFill>
                  <a:prstClr val="black"/>
                </a:solidFill>
              </a:rPr>
              <a:t>Haus </a:t>
            </a:r>
            <a:r>
              <a:rPr lang="de-DE" sz="1200" b="1" dirty="0">
                <a:solidFill>
                  <a:prstClr val="black"/>
                </a:solidFill>
              </a:rPr>
              <a:t/>
            </a:r>
            <a:br>
              <a:rPr lang="de-DE" sz="1200" b="1" dirty="0">
                <a:solidFill>
                  <a:prstClr val="black"/>
                </a:solidFill>
              </a:rPr>
            </a:br>
            <a:r>
              <a:rPr lang="de-DE" sz="1200" dirty="0" smtClean="0">
                <a:solidFill>
                  <a:prstClr val="black"/>
                </a:solidFill>
              </a:rPr>
              <a:t>Theater4, NIHRFF, Sternenkino, Heimatfilmfestival, </a:t>
            </a:r>
            <a:r>
              <a:rPr lang="de-DE" sz="1200" dirty="0" err="1" smtClean="0">
                <a:solidFill>
                  <a:prstClr val="black"/>
                </a:solidFill>
              </a:rPr>
              <a:t>Britfilms</a:t>
            </a:r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30" name="Textfeld 29"/>
          <p:cNvSpPr txBox="1"/>
          <p:nvPr/>
        </p:nvSpPr>
        <p:spPr>
          <a:xfrm>
            <a:off x="1573084" y="6480111"/>
            <a:ext cx="80075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/>
              <a:t>Weitere Ausweichquartiere: </a:t>
            </a:r>
            <a:r>
              <a:rPr lang="de-DE" sz="1400" b="1" dirty="0" err="1" smtClean="0"/>
              <a:t>Rummelsberger</a:t>
            </a:r>
            <a:r>
              <a:rPr lang="de-DE" sz="1400" b="1" dirty="0" smtClean="0"/>
              <a:t> Stift St. Lorenz, B1, Parkdeck Johannesgasse, Z-Bau, Heilig Geist Spital, Zwingerbar…  </a:t>
            </a:r>
            <a:br>
              <a:rPr lang="de-DE" sz="1400" b="1" dirty="0" smtClean="0"/>
            </a:br>
            <a:r>
              <a:rPr lang="de-DE" sz="1400" b="1" dirty="0" smtClean="0"/>
              <a:t>GROSSES DANKE FÜR DIE SOLIDARITÄT!!! </a:t>
            </a:r>
            <a:endParaRPr lang="de-DE" sz="1400" b="1" dirty="0"/>
          </a:p>
        </p:txBody>
      </p:sp>
      <p:pic>
        <p:nvPicPr>
          <p:cNvPr id="31" name="Grafik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449" y="3965069"/>
            <a:ext cx="2673652" cy="1584139"/>
          </a:xfrm>
          <a:prstGeom prst="rect">
            <a:avLst/>
          </a:prstGeom>
        </p:spPr>
      </p:pic>
      <p:sp>
        <p:nvSpPr>
          <p:cNvPr id="32" name="Textfeld 31"/>
          <p:cNvSpPr txBox="1"/>
          <p:nvPr/>
        </p:nvSpPr>
        <p:spPr>
          <a:xfrm>
            <a:off x="6833996" y="5517882"/>
            <a:ext cx="2628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b="1" dirty="0" err="1" smtClean="0"/>
              <a:t>Katharinen</a:t>
            </a:r>
            <a:r>
              <a:rPr lang="de-DE" sz="1200" b="1" dirty="0" err="1"/>
              <a:t>r</a:t>
            </a:r>
            <a:r>
              <a:rPr lang="de-DE" sz="1200" b="1" dirty="0" err="1" smtClean="0"/>
              <a:t>uine</a:t>
            </a:r>
            <a:r>
              <a:rPr lang="de-DE" sz="1200" b="1" dirty="0" smtClean="0"/>
              <a:t> </a:t>
            </a:r>
          </a:p>
          <a:p>
            <a:r>
              <a:rPr lang="de-DE" sz="1200" dirty="0" smtClean="0"/>
              <a:t>Jazz in </a:t>
            </a:r>
            <a:r>
              <a:rPr lang="de-DE" sz="1200" dirty="0" err="1" smtClean="0"/>
              <a:t>the</a:t>
            </a:r>
            <a:r>
              <a:rPr lang="de-DE" sz="1200" dirty="0" smtClean="0"/>
              <a:t> Garden</a:t>
            </a:r>
            <a:endParaRPr lang="de-DE" sz="1200" dirty="0"/>
          </a:p>
        </p:txBody>
      </p:sp>
      <p:sp>
        <p:nvSpPr>
          <p:cNvPr id="35" name="AutoShape 2" descr="Bildergebnis für tafelhal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6" name="AutoShape 4" descr="Bildergebnis für tafelhalle"/>
          <p:cNvSpPr>
            <a:spLocks noChangeAspect="1" noChangeArrowheads="1"/>
          </p:cNvSpPr>
          <p:nvPr/>
        </p:nvSpPr>
        <p:spPr bwMode="auto">
          <a:xfrm>
            <a:off x="307974" y="7937"/>
            <a:ext cx="2552169" cy="2552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37" name="Grafik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481" y="3902307"/>
            <a:ext cx="2368118" cy="1776088"/>
          </a:xfrm>
          <a:prstGeom prst="rect">
            <a:avLst/>
          </a:prstGeom>
        </p:spPr>
      </p:pic>
      <p:pic>
        <p:nvPicPr>
          <p:cNvPr id="38" name="Grafik 3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41" y="6220802"/>
            <a:ext cx="1108879" cy="11088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'1.0' encoding='UTF-8' standalone='no' ?><Relationships xmlns="http://schemas.openxmlformats.org/package/2006/relationships"><Relationship Id="rId1" Type="http://schemas.openxmlformats.org/officeDocument/2006/relationships/customXmlProps" Target="itemProps1.xml" /></Relationships>
</file>

<file path=customXml/item1.xml><?xml version="1.0" encoding="utf-8"?>
<f:fields xmlns:f="http://schemas.fabasoft.com/folio/2007/fields">
  <f:record ref="">
    <f:field ref="objname" par="" text="TOP 4b PowerPointPräsentation Künstlerhaus_KuKuQ.pptx"/>
    <f:field ref="objsubject" par="" text=""/>
    <f:field ref="objcreatedby" par="" text="eris_svc"/>
    <f:field ref="objcreatedat" par="" text="24.07.2018 10:04:19"/>
    <f:field ref="objchangedby" par="" text="eris_svc"/>
    <f:field ref="objmodifiedat" par="" text="24.07.2018 10:04:22"/>
    <f:field ref="doc_FSCFOLIO_1_1001_FieldDocumentNumber" par="" text=""/>
    <f:field ref="doc_FSCFOLIO_1_1001_FieldSubject" par="" text=""/>
    <f:field ref="FSCFOLIO_1_1001_FieldCurrentUser" par="" text="elan_ris_test"/>
    <f:field ref="CCAPRECONFIG_15_1001_Objektname" par="" text="TOP 4b PowerPointPräsentation Künstlerhaus_KuKuQ.pptx"/>
    <f:field ref="DEPRECONFIG_15_1001_Objektname" par="" text="TOP 4b PowerPointPräsentation Künstlerhaus_KuKuQ.pptx"/>
  </f:record>
  <f:record inx="1" ref="">
    <f:field ref="DEPRECONFIG_15_1001_Anrede" par="" text=""/>
    <f:field ref="DEPRECONFIG_15_1001_Titel" par="" text=""/>
    <f:field ref="DEPRECONFIG_15_1001_Vorname" par="" text=""/>
    <f:field ref="DEPRECONFIG_15_1001_Nachname" par="" text=""/>
    <f:field ref="DEPRECONFIG_15_1001_Strasse" par="" text=""/>
    <f:field ref="DEPRECONFIG_15_1001_Hausnummer" par="" text=""/>
    <f:field ref="DEPRECONFIG_15_1001_Postleitzahl" par="" text=""/>
    <f:field ref="DEPRECONFIG_15_1001_Ort" par="" text=""/>
    <f:field ref="DEPRECONFIG_15_1001_EMailAdresse" par="" text=""/>
    <f:field ref="DEPRECONFIG_15_1001_Geschlecht" par="" text=""/>
    <f:field ref="DEPRECONFIG_15_1001_Land" par="" text=""/>
    <f:field ref="DEPRECONFIG_15_1001_Organisationsname" par="" text=""/>
    <f:field ref="DEPRECONFIG_15_1001_Organisationskurzname" par="" text=""/>
    <f:field ref="NUERNBERGCFG_15_1700_Briefanrede" par="" text=""/>
    <f:field ref="NUERNBERGCFG_15_1700_Namenszusatz" par="" text=""/>
    <f:field ref="NUERNBERGCFG_15_1700_Zusaetzliche_Adressangaben" par="" text=""/>
    <f:field ref="NUERNBERGCFG_15_1700_Postfach" par="" text=""/>
    <f:field ref="NUERNBERGCFG_15_1700_Fax" par="" text=""/>
  </f:record>
  <f:display par="" text="...">
    <f:field ref="FSCFOLIO_1_1001_FieldCurrentUser" text="Aktueller Benutzer"/>
    <f:field ref="objsubject" text="Betreff (einzeilig)"/>
    <f:field ref="objcreatedat" text="Erzeugt am/um"/>
    <f:field ref="objcreatedby" text="Erzeugt von"/>
    <f:field ref="objmodifiedat" text="Letzte Änderung am/um"/>
    <f:field ref="objchangedby" text="Letzte Änderung von"/>
    <f:field ref="objname" text="Name"/>
    <f:field ref="CCAPRECONFIG_15_1001_Objektname" text="Objektname"/>
    <f:field ref="DEPRECONFIG_15_1001_Objektname" text="Objektname"/>
  </f:display>
  <f:display par="" text="Serialcontext &gt; Adressat/innen">
    <f:field ref="DEPRECONFIG_15_1001_Anrede" text="Anrede"/>
    <f:field ref="NUERNBERGCFG_15_1700_Briefanrede" text="Briefanrede"/>
    <f:field ref="DEPRECONFIG_15_1001_EMailAdresse" text="E-Mail-Adresse"/>
    <f:field ref="NUERNBERGCFG_15_1700_Fax" text="Fax"/>
    <f:field ref="DEPRECONFIG_15_1001_Geschlecht" text="Geschlecht"/>
    <f:field ref="DEPRECONFIG_15_1001_Hausnummer" text="Hausnummer"/>
    <f:field ref="DEPRECONFIG_15_1001_Land" text="Land"/>
    <f:field ref="DEPRECONFIG_15_1001_Nachname" text="Nachname"/>
    <f:field ref="NUERNBERGCFG_15_1700_Namenszusatz" text="Namenszusatz"/>
    <f:field ref="DEPRECONFIG_15_1001_Organisationskurzname" text="Organisationskurzname"/>
    <f:field ref="DEPRECONFIG_15_1001_Organisationsname" text="Organisationsname"/>
    <f:field ref="DEPRECONFIG_15_1001_Ort" text="Ort"/>
    <f:field ref="NUERNBERGCFG_15_1700_Postfach" text="Postfach"/>
    <f:field ref="DEPRECONFIG_15_1001_Postleitzahl" text="Postleitzahl"/>
    <f:field ref="DEPRECONFIG_15_1001_Strasse" text="Strasse"/>
    <f:field ref="DEPRECONFIG_15_1001_Titel" text="Titel"/>
    <f:field ref="DEPRECONFIG_15_1001_Vorname" text="Vorname"/>
    <f:field ref="NUERNBERGCFG_15_1700_Zusaetzliche_Adressangaben" text="Zusätzliche Adressangaben"/>
  </f:display>
  <f:display par="" text="Serienbrief">
    <f:field ref="doc_FSCFOLIO_1_1001_FieldSubject" text="Betreff"/>
    <f:field ref="doc_FSCFOLIO_1_1001_FieldDocumentNumber" text="Dokument Nummer"/>
  </f:display>
</f:fields>
</file>

<file path=customXml/itemProps1.xml><?xml version="1.0" encoding="utf-8"?>
<ds:datastoreItem xmlns:ds="http://schemas.openxmlformats.org/officeDocument/2006/customXml" ds:itemID="{4E8A9591-F074-446B-902F-511FF79C122F}">
  <ds:schemaRefs>
    <ds:schemaRef ds:uri="http://schemas.fabasoft.com/folio/2007/field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86</Words>
  <Application>Microsoft Office PowerPoint</Application>
  <PresentationFormat>Benutzerdefiniert</PresentationFormat>
  <Paragraphs>18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Arial</vt:lpstr>
      <vt:lpstr>Calibri</vt:lpstr>
      <vt:lpstr>Symbol</vt:lpstr>
      <vt:lpstr>Wingdings</vt:lpstr>
      <vt:lpstr>blank</vt:lpstr>
      <vt:lpstr>PowerPoint-Präsentation</vt:lpstr>
    </vt:vector>
  </TitlesOfParts>
  <Company>Stadt Nürnberg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Rückblick –  Eröffnung und Eröffnungsausstellung „Kunst / Villa“ vom 24. Mai bis 5. Oktober 2014</dc:title>
  <dc:creator>Katzerno</dc:creator>
  <cp:lastModifiedBy>Damian, Adele</cp:lastModifiedBy>
  <cp:revision>96</cp:revision>
  <dcterms:created xsi:type="dcterms:W3CDTF">2015-01-26T09:05:40Z</dcterms:created>
  <dcterms:modified xsi:type="dcterms:W3CDTF">2018-06-27T07:25:45Z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name="FSC#NUERNBERG@15.1700:DocumentReference" pid="2" fmtid="{D5CDD505-2E9C-101B-9397-08002B2CF9AE}">
    <vt:lpwstr/>
  </property>
  <property name="FSC#NUERNBERG@15.1700:DraftAcceptedBy" pid="3" fmtid="{D5CDD505-2E9C-101B-9397-08002B2CF9AE}">
    <vt:lpwstr/>
  </property>
  <property name="FSC#CFGBAYERN@15.1400:BankDetailsIDOwnerGroup" pid="4" fmtid="{D5CDD505-2E9C-101B-9397-08002B2CF9AE}">
    <vt:lpwstr/>
  </property>
  <property name="FSC#CFGBAYERN@15.1400:BankDetailsOwnerGroup" pid="5" fmtid="{D5CDD505-2E9C-101B-9397-08002B2CF9AE}">
    <vt:lpwstr/>
  </property>
  <property name="FSC#CFGBAYERN@15.1400:VisitingHoursOwnerGroup" pid="6" fmtid="{D5CDD505-2E9C-101B-9397-08002B2CF9AE}">
    <vt:lpwstr/>
  </property>
  <property name="FSC#CFGBAYERN@15.1400:DocumentFileSubject" pid="7" fmtid="{D5CDD505-2E9C-101B-9397-08002B2CF9AE}">
    <vt:lpwstr/>
  </property>
  <property name="FSC#CFGBAYERN@15.1400:BankDetailsBICOwnerGroup" pid="8" fmtid="{D5CDD505-2E9C-101B-9397-08002B2CF9AE}">
    <vt:lpwstr/>
  </property>
  <property name="FSC#CFGBAYERN@15.1400:AddrDate" pid="9" fmtid="{D5CDD505-2E9C-101B-9397-08002B2CF9AE}">
    <vt:lpwstr/>
  </property>
  <property name="FSC#CFGBAYERN@15.1400:OwnerGroupOfficeBuilding" pid="10" fmtid="{D5CDD505-2E9C-101B-9397-08002B2CF9AE}">
    <vt:lpwstr/>
  </property>
  <property name="FSC#CFGBAYERN@15.1400:OwnerFunction" pid="11" fmtid="{D5CDD505-2E9C-101B-9397-08002B2CF9AE}">
    <vt:lpwstr/>
  </property>
  <property name="FSC#CFGBAYERN@15.1400:OwnerGender" pid="12" fmtid="{D5CDD505-2E9C-101B-9397-08002B2CF9AE}">
    <vt:lpwstr/>
  </property>
  <property name="FSC#CFGBAYERN@15.1400:OwnerSurName" pid="13" fmtid="{D5CDD505-2E9C-101B-9397-08002B2CF9AE}">
    <vt:lpwstr/>
  </property>
  <property name="FSC#CFGBAYERN@15.1400:OwnerNameAffix" pid="14" fmtid="{D5CDD505-2E9C-101B-9397-08002B2CF9AE}">
    <vt:lpwstr/>
  </property>
  <property name="FSC#CFGBAYERN@15.1400:OwnerTitle" pid="15" fmtid="{D5CDD505-2E9C-101B-9397-08002B2CF9AE}">
    <vt:lpwstr/>
  </property>
  <property name="FSC#CFGBAYERN@15.1400:OwnerFirstName" pid="16" fmtid="{D5CDD505-2E9C-101B-9397-08002B2CF9AE}">
    <vt:lpwstr/>
  </property>
  <property name="FSC#CFGBAYERN@15.1400:EmailOwnerGroup" pid="17" fmtid="{D5CDD505-2E9C-101B-9397-08002B2CF9AE}">
    <vt:lpwstr/>
  </property>
  <property name="FSC#CFGBAYERN@15.1400:EmailOwner" pid="18" fmtid="{D5CDD505-2E9C-101B-9397-08002B2CF9AE}">
    <vt:lpwstr/>
  </property>
  <property name="FSC#CFGBAYERN@15.1400:FaxNumberOwnerGroup" pid="19" fmtid="{D5CDD505-2E9C-101B-9397-08002B2CF9AE}">
    <vt:lpwstr/>
  </property>
  <property name="FSC#CFGBAYERN@15.1400:ForeignNr" pid="20" fmtid="{D5CDD505-2E9C-101B-9397-08002B2CF9AE}">
    <vt:lpwstr/>
  </property>
  <property name="FSC#CFGBAYERN@15.1400:BankDetailsIBANOwnerGroup" pid="21" fmtid="{D5CDD505-2E9C-101B-9397-08002B2CF9AE}">
    <vt:lpwstr/>
  </property>
  <property name="FSC#CFGBAYERN@15.1400:BankDetailsNameOwnerGroup" pid="22" fmtid="{D5CDD505-2E9C-101B-9397-08002B2CF9AE}">
    <vt:lpwstr/>
  </property>
  <property name="FSC#CFGBAYERN@15.1400:OrganizationOwnerGroup" pid="23" fmtid="{D5CDD505-2E9C-101B-9397-08002B2CF9AE}">
    <vt:lpwstr/>
  </property>
  <property name="FSC#CFGBAYERN@15.1400:SignFinalVersionByFunction" pid="24" fmtid="{D5CDD505-2E9C-101B-9397-08002B2CF9AE}">
    <vt:lpwstr/>
  </property>
  <property name="FSC#CFGBAYERN@15.1400:SignFinalVersionBySurname" pid="25" fmtid="{D5CDD505-2E9C-101B-9397-08002B2CF9AE}">
    <vt:lpwstr/>
  </property>
  <property name="FSC#CFGBAYERN@15.1400:SignFinalVersionByNameAffix" pid="26" fmtid="{D5CDD505-2E9C-101B-9397-08002B2CF9AE}">
    <vt:lpwstr/>
  </property>
  <property name="FSC#CFGBAYERN@15.1400:SignFinalVersionByTitle" pid="27" fmtid="{D5CDD505-2E9C-101B-9397-08002B2CF9AE}">
    <vt:lpwstr/>
  </property>
  <property name="FSC#CFGBAYERN@15.1400:SignFinalVersionByFirstname" pid="28" fmtid="{D5CDD505-2E9C-101B-9397-08002B2CF9AE}">
    <vt:lpwstr/>
  </property>
  <property name="FSC#CFGBAYERN@15.1400:SignFinalVersionByJobTitle" pid="29" fmtid="{D5CDD505-2E9C-101B-9397-08002B2CF9AE}">
    <vt:lpwstr/>
  </property>
  <property name="FSC#CFGBAYERN@15.1400:TelNumberOwner" pid="30" fmtid="{D5CDD505-2E9C-101B-9397-08002B2CF9AE}">
    <vt:lpwstr/>
  </property>
  <property name="FSC#CFGBAYERN@15.1400:URLOwnerGroup" pid="31" fmtid="{D5CDD505-2E9C-101B-9397-08002B2CF9AE}">
    <vt:lpwstr/>
  </property>
  <property name="FSC#CFGBAYERN@15.1400:TransportConnectionOwnerGroup" pid="32" fmtid="{D5CDD505-2E9C-101B-9397-08002B2CF9AE}">
    <vt:lpwstr/>
  </property>
  <property name="FSC#CFGBAYERN@15.1400:OwnerRoomNumber" pid="33" fmtid="{D5CDD505-2E9C-101B-9397-08002B2CF9AE}">
    <vt:lpwstr/>
  </property>
  <property name="FSC#NUERNBERGCFG@15.1700:SignFinalVersionByOrganization" pid="34" fmtid="{D5CDD505-2E9C-101B-9397-08002B2CF9AE}">
    <vt:lpwstr/>
  </property>
  <property name="FSC#NUERNBERGCFG@15.1700:OwnerUserAbbreviation" pid="35" fmtid="{D5CDD505-2E9C-101B-9397-08002B2CF9AE}">
    <vt:lpwstr/>
  </property>
  <property name="FSC#NUERNBERGCFG@15.1700:OwnerActionDesignator" pid="36" fmtid="{D5CDD505-2E9C-101B-9397-08002B2CF9AE}">
    <vt:lpwstr/>
  </property>
  <property name="FSC#NUERNBERGCFG@15.1700:CurrentUserPersonActionDesignator" pid="37" fmtid="{D5CDD505-2E9C-101B-9397-08002B2CF9AE}">
    <vt:lpwstr/>
  </property>
  <property name="FSC#NUERNBERGCFG@15.1700:CurrentUserRoleActionDesignator" pid="38" fmtid="{D5CDD505-2E9C-101B-9397-08002B2CF9AE}">
    <vt:lpwstr/>
  </property>
  <property name="FSC#NUERNBERGCFG@15.1700:CurrentGroupName" pid="39" fmtid="{D5CDD505-2E9C-101B-9397-08002B2CF9AE}">
    <vt:lpwstr>Bürgermeisteramt</vt:lpwstr>
  </property>
  <property name="FSC#NUERNBERGCFG@15.1700:DocumentReference" pid="40" fmtid="{D5CDD505-2E9C-101B-9397-08002B2CF9AE}">
    <vt:lpwstr/>
  </property>
  <property name="FSC#NUERNBERGCFG@15.1700:DraftAcceptby" pid="41" fmtid="{D5CDD505-2E9C-101B-9397-08002B2CF9AE}">
    <vt:lpwstr/>
  </property>
  <property name="FSC#NUERNBERGCFG@15.1700:BankDetailsIDOwnerGroup" pid="42" fmtid="{D5CDD505-2E9C-101B-9397-08002B2CF9AE}">
    <vt:lpwstr/>
  </property>
  <property name="FSC#NUERNBERGCFG@15.1700:BankDetailsOwnerGroup" pid="43" fmtid="{D5CDD505-2E9C-101B-9397-08002B2CF9AE}">
    <vt:lpwstr/>
  </property>
  <property name="FSC#NUERNBERGCFG@15.1700:VisitingHoursOwnerGroup" pid="44" fmtid="{D5CDD505-2E9C-101B-9397-08002B2CF9AE}">
    <vt:lpwstr/>
  </property>
  <property name="FSC#NUERNBERGCFG@15.1700:DocumentFileSubject" pid="45" fmtid="{D5CDD505-2E9C-101B-9397-08002B2CF9AE}">
    <vt:lpwstr/>
  </property>
  <property name="FSC#NUERNBERGCFG@15.1700:BankDetailsBICOwnerGroup" pid="46" fmtid="{D5CDD505-2E9C-101B-9397-08002B2CF9AE}">
    <vt:lpwstr/>
  </property>
  <property name="FSC#NUERNBERGCFG@15.1700:AddrDate" pid="47" fmtid="{D5CDD505-2E9C-101B-9397-08002B2CF9AE}">
    <vt:lpwstr/>
  </property>
  <property name="FSC#NUERNBERGCFG@15.1700:ReferDate" pid="48" fmtid="{D5CDD505-2E9C-101B-9397-08002B2CF9AE}">
    <vt:lpwstr/>
  </property>
  <property name="FSC#NUERNBERGCFG@15.1700:OwnerGroupOfficeBuilding" pid="49" fmtid="{D5CDD505-2E9C-101B-9397-08002B2CF9AE}">
    <vt:lpwstr/>
  </property>
  <property name="FSC#NUERNBERGCFG@15.1700:OwnerFunction" pid="50" fmtid="{D5CDD505-2E9C-101B-9397-08002B2CF9AE}">
    <vt:lpwstr/>
  </property>
  <property name="FSC#NUERNBERGCFG@15.1700:OwnerGender" pid="51" fmtid="{D5CDD505-2E9C-101B-9397-08002B2CF9AE}">
    <vt:lpwstr/>
  </property>
  <property name="FSC#NUERNBERGCFG@15.1700:OwnerSurName" pid="52" fmtid="{D5CDD505-2E9C-101B-9397-08002B2CF9AE}">
    <vt:lpwstr/>
  </property>
  <property name="FSC#NUERNBERGCFG@15.1700:OwnerNameAffix" pid="53" fmtid="{D5CDD505-2E9C-101B-9397-08002B2CF9AE}">
    <vt:lpwstr/>
  </property>
  <property name="FSC#NUERNBERGCFG@15.1700:OwnerTitle" pid="54" fmtid="{D5CDD505-2E9C-101B-9397-08002B2CF9AE}">
    <vt:lpwstr/>
  </property>
  <property name="FSC#NUERNBERGCFG@15.1700:OwnerFirstName" pid="55" fmtid="{D5CDD505-2E9C-101B-9397-08002B2CF9AE}">
    <vt:lpwstr/>
  </property>
  <property name="FSC#NUERNBERGCFG@15.1700:EmailOwnerGroup" pid="56" fmtid="{D5CDD505-2E9C-101B-9397-08002B2CF9AE}">
    <vt:lpwstr/>
  </property>
  <property name="FSC#NUERNBERGCFG@15.1700:EmailOwner" pid="57" fmtid="{D5CDD505-2E9C-101B-9397-08002B2CF9AE}">
    <vt:lpwstr/>
  </property>
  <property name="FSC#NUERNBERGCFG@15.1700:FaxNumberOwnerGroup" pid="58" fmtid="{D5CDD505-2E9C-101B-9397-08002B2CF9AE}">
    <vt:lpwstr/>
  </property>
  <property name="FSC#NUERNBERGCFG@15.1700:ForeignNr" pid="59" fmtid="{D5CDD505-2E9C-101B-9397-08002B2CF9AE}">
    <vt:lpwstr/>
  </property>
  <property name="FSC#NUERNBERGCFG@15.1700:BankDetailsIBANOwnerGroup" pid="60" fmtid="{D5CDD505-2E9C-101B-9397-08002B2CF9AE}">
    <vt:lpwstr/>
  </property>
  <property name="FSC#NUERNBERGCFG@15.1700:BankDetailsNameOwnerGroup" pid="61" fmtid="{D5CDD505-2E9C-101B-9397-08002B2CF9AE}">
    <vt:lpwstr/>
  </property>
  <property name="FSC#NUERNBERGCFG@15.1700:OrganizationOwnerGroup" pid="62" fmtid="{D5CDD505-2E9C-101B-9397-08002B2CF9AE}">
    <vt:lpwstr/>
  </property>
  <property name="FSC#NUERNBERGCFG@15.1700:SignFinalVersionByFunction" pid="63" fmtid="{D5CDD505-2E9C-101B-9397-08002B2CF9AE}">
    <vt:lpwstr/>
  </property>
  <property name="FSC#NUERNBERGCFG@15.1700:SignFinalVersionBySurname" pid="64" fmtid="{D5CDD505-2E9C-101B-9397-08002B2CF9AE}">
    <vt:lpwstr/>
  </property>
  <property name="FSC#NUERNBERGCFG@15.1700:SignFinalVersionByNameAffix" pid="65" fmtid="{D5CDD505-2E9C-101B-9397-08002B2CF9AE}">
    <vt:lpwstr/>
  </property>
  <property name="FSC#NUERNBERGCFG@15.1700:SignFinalVersionByTitle" pid="66" fmtid="{D5CDD505-2E9C-101B-9397-08002B2CF9AE}">
    <vt:lpwstr/>
  </property>
  <property name="FSC#NUERNBERGCFG@15.1700:SignFinalVersionByFirstname" pid="67" fmtid="{D5CDD505-2E9C-101B-9397-08002B2CF9AE}">
    <vt:lpwstr/>
  </property>
  <property name="FSC#NUERNBERGCFG@15.1700:SignFinalVersionByJobTitle" pid="68" fmtid="{D5CDD505-2E9C-101B-9397-08002B2CF9AE}">
    <vt:lpwstr/>
  </property>
  <property name="FSC#NUERNBERGCFG@15.1700:TelNumberOwner" pid="69" fmtid="{D5CDD505-2E9C-101B-9397-08002B2CF9AE}">
    <vt:lpwstr/>
  </property>
  <property name="FSC#NUERNBERGCFG@15.1700:URLOwnerGroup" pid="70" fmtid="{D5CDD505-2E9C-101B-9397-08002B2CF9AE}">
    <vt:lpwstr/>
  </property>
  <property name="FSC#NUERNBERGCFG@15.1700:TransportConnectionOwnerGroup" pid="71" fmtid="{D5CDD505-2E9C-101B-9397-08002B2CF9AE}">
    <vt:lpwstr/>
  </property>
  <property name="FSC#NUERNBERGCFG@15.1700:OwnerRoomNumber" pid="72" fmtid="{D5CDD505-2E9C-101B-9397-08002B2CF9AE}">
    <vt:lpwstr/>
  </property>
  <property name="FSC#NUERNBERGCFG@15.1700:AgencyID" pid="73" fmtid="{D5CDD505-2E9C-101B-9397-08002B2CF9AE}">
    <vt:lpwstr/>
  </property>
  <property name="FSC#NUERNBERGCFG@15.1700:Signatures" pid="74" fmtid="{D5CDD505-2E9C-101B-9397-08002B2CF9AE}">
    <vt:lpwstr/>
  </property>
  <property name="FSC#NUERNBERGCFG@15.1700:OrganizationOwnerGroupGrshortname" pid="75" fmtid="{D5CDD505-2E9C-101B-9397-08002B2CF9AE}">
    <vt:lpwstr/>
  </property>
  <property name="FSC#NUERNBERGCFG@15.1700:OrganizationOwnerGroupGrlongname" pid="76" fmtid="{D5CDD505-2E9C-101B-9397-08002B2CF9AE}">
    <vt:lpwstr/>
  </property>
  <property name="FSC#FSCBUILTINSETTINGS@2171.100:OwnerAdrStreet" pid="77" fmtid="{D5CDD505-2E9C-101B-9397-08002B2CF9AE}">
    <vt:lpwstr/>
  </property>
  <property name="FSC#FSCBUILTINSETTINGS@2171.100:ReferDate" pid="78" fmtid="{D5CDD505-2E9C-101B-9397-08002B2CF9AE}">
    <vt:lpwstr/>
  </property>
  <property name="FSC#COOELAK@1.1001:Subject" pid="79" fmtid="{D5CDD505-2E9C-101B-9397-08002B2CF9AE}">
    <vt:lpwstr/>
  </property>
  <property name="FSC#COOELAK@1.1001:FileReference" pid="80" fmtid="{D5CDD505-2E9C-101B-9397-08002B2CF9AE}">
    <vt:lpwstr/>
  </property>
  <property name="FSC#COOELAK@1.1001:FileRefYear" pid="81" fmtid="{D5CDD505-2E9C-101B-9397-08002B2CF9AE}">
    <vt:lpwstr/>
  </property>
  <property name="FSC#COOELAK@1.1001:FileRefOrdinal" pid="82" fmtid="{D5CDD505-2E9C-101B-9397-08002B2CF9AE}">
    <vt:lpwstr/>
  </property>
  <property name="FSC#COOELAK@1.1001:FileRefOU" pid="83" fmtid="{D5CDD505-2E9C-101B-9397-08002B2CF9AE}">
    <vt:lpwstr/>
  </property>
  <property name="FSC#COOELAK@1.1001:Organization" pid="84" fmtid="{D5CDD505-2E9C-101B-9397-08002B2CF9AE}">
    <vt:lpwstr/>
  </property>
  <property name="FSC#COOELAK@1.1001:Owner" pid="85" fmtid="{D5CDD505-2E9C-101B-9397-08002B2CF9AE}">
    <vt:lpwstr>eris_x005f_svc</vt:lpwstr>
  </property>
  <property name="FSC#COOELAK@1.1001:OwnerExtension" pid="86" fmtid="{D5CDD505-2E9C-101B-9397-08002B2CF9AE}">
    <vt:lpwstr/>
  </property>
  <property name="FSC#COOELAK@1.1001:OwnerFaxExtension" pid="87" fmtid="{D5CDD505-2E9C-101B-9397-08002B2CF9AE}">
    <vt:lpwstr/>
  </property>
  <property name="FSC#COOELAK@1.1001:DispatchedBy" pid="88" fmtid="{D5CDD505-2E9C-101B-9397-08002B2CF9AE}">
    <vt:lpwstr/>
  </property>
  <property name="FSC#COOELAK@1.1001:DispatchedAt" pid="89" fmtid="{D5CDD505-2E9C-101B-9397-08002B2CF9AE}">
    <vt:lpwstr/>
  </property>
  <property name="FSC#COOELAK@1.1001:ApprovedBy" pid="90" fmtid="{D5CDD505-2E9C-101B-9397-08002B2CF9AE}">
    <vt:lpwstr/>
  </property>
  <property name="FSC#COOELAK@1.1001:ApprovedAt" pid="91" fmtid="{D5CDD505-2E9C-101B-9397-08002B2CF9AE}">
    <vt:lpwstr/>
  </property>
  <property name="FSC#COOELAK@1.1001:Department" pid="92" fmtid="{D5CDD505-2E9C-101B-9397-08002B2CF9AE}">
    <vt:lpwstr>str (Stadtrat)</vt:lpwstr>
  </property>
  <property name="FSC#COOELAK@1.1001:CreatedAt" pid="93" fmtid="{D5CDD505-2E9C-101B-9397-08002B2CF9AE}">
    <vt:lpwstr>24.07.2018</vt:lpwstr>
  </property>
  <property name="FSC#COOELAK@1.1001:OU" pid="94" fmtid="{D5CDD505-2E9C-101B-9397-08002B2CF9AE}">
    <vt:lpwstr>str (Stadtrat)</vt:lpwstr>
  </property>
  <property name="FSC#COOELAK@1.1001:Priority" pid="95" fmtid="{D5CDD505-2E9C-101B-9397-08002B2CF9AE}">
    <vt:lpwstr> ()</vt:lpwstr>
  </property>
  <property name="FSC#COOELAK@1.1001:ObjBarCode" pid="96" fmtid="{D5CDD505-2E9C-101B-9397-08002B2CF9AE}">
    <vt:lpwstr>*COO.2171.101.11.12184098*</vt:lpwstr>
  </property>
  <property name="FSC#COOELAK@1.1001:RefBarCode" pid="97" fmtid="{D5CDD505-2E9C-101B-9397-08002B2CF9AE}">
    <vt:lpwstr>*COO.2171.101.15.6255236*</vt:lpwstr>
  </property>
  <property name="FSC#COOELAK@1.1001:FileRefBarCode" pid="98" fmtid="{D5CDD505-2E9C-101B-9397-08002B2CF9AE}">
    <vt:lpwstr>**</vt:lpwstr>
  </property>
  <property name="FSC#COOELAK@1.1001:ExternalRef" pid="99" fmtid="{D5CDD505-2E9C-101B-9397-08002B2CF9AE}">
    <vt:lpwstr/>
  </property>
  <property name="FSC#COOELAK@1.1001:IncomingNumber" pid="100" fmtid="{D5CDD505-2E9C-101B-9397-08002B2CF9AE}">
    <vt:lpwstr/>
  </property>
  <property name="FSC#COOELAK@1.1001:IncomingSubject" pid="101" fmtid="{D5CDD505-2E9C-101B-9397-08002B2CF9AE}">
    <vt:lpwstr>PowerPointPräsentation - Künstlerhaus Bauphase</vt:lpwstr>
  </property>
  <property name="FSC#COOELAK@1.1001:ProcessResponsible" pid="102" fmtid="{D5CDD505-2E9C-101B-9397-08002B2CF9AE}">
    <vt:lpwstr/>
  </property>
  <property name="FSC#COOELAK@1.1001:ProcessResponsiblePhone" pid="103" fmtid="{D5CDD505-2E9C-101B-9397-08002B2CF9AE}">
    <vt:lpwstr/>
  </property>
  <property name="FSC#COOELAK@1.1001:ProcessResponsibleMail" pid="104" fmtid="{D5CDD505-2E9C-101B-9397-08002B2CF9AE}">
    <vt:lpwstr/>
  </property>
  <property name="FSC#COOELAK@1.1001:ProcessResponsibleFax" pid="105" fmtid="{D5CDD505-2E9C-101B-9397-08002B2CF9AE}">
    <vt:lpwstr/>
  </property>
  <property name="FSC#COOELAK@1.1001:ApproverFirstName" pid="106" fmtid="{D5CDD505-2E9C-101B-9397-08002B2CF9AE}">
    <vt:lpwstr/>
  </property>
  <property name="FSC#COOELAK@1.1001:ApproverSurName" pid="107" fmtid="{D5CDD505-2E9C-101B-9397-08002B2CF9AE}">
    <vt:lpwstr/>
  </property>
  <property name="FSC#COOELAK@1.1001:ApproverTitle" pid="108" fmtid="{D5CDD505-2E9C-101B-9397-08002B2CF9AE}">
    <vt:lpwstr/>
  </property>
  <property name="FSC#COOELAK@1.1001:ExternalDate" pid="109" fmtid="{D5CDD505-2E9C-101B-9397-08002B2CF9AE}">
    <vt:lpwstr/>
  </property>
  <property name="FSC#COOELAK@1.1001:SettlementApprovedAt" pid="110" fmtid="{D5CDD505-2E9C-101B-9397-08002B2CF9AE}">
    <vt:lpwstr/>
  </property>
  <property name="FSC#COOELAK@1.1001:BaseNumber" pid="111" fmtid="{D5CDD505-2E9C-101B-9397-08002B2CF9AE}">
    <vt:lpwstr/>
  </property>
  <property name="FSC#COOELAK@1.1001:CurrentUserRolePos" pid="112" fmtid="{D5CDD505-2E9C-101B-9397-08002B2CF9AE}">
    <vt:lpwstr>Schriftgutverwalter/-in</vt:lpwstr>
  </property>
  <property name="FSC#COOELAK@1.1001:CurrentUserEmail" pid="113" fmtid="{D5CDD505-2E9C-101B-9397-08002B2CF9AE}">
    <vt:lpwstr/>
  </property>
  <property name="FSC#ELAKGOV@1.1001:PersonalSubjGender" pid="114" fmtid="{D5CDD505-2E9C-101B-9397-08002B2CF9AE}">
    <vt:lpwstr/>
  </property>
  <property name="FSC#ELAKGOV@1.1001:PersonalSubjFirstName" pid="115" fmtid="{D5CDD505-2E9C-101B-9397-08002B2CF9AE}">
    <vt:lpwstr/>
  </property>
  <property name="FSC#ELAKGOV@1.1001:PersonalSubjSurName" pid="116" fmtid="{D5CDD505-2E9C-101B-9397-08002B2CF9AE}">
    <vt:lpwstr/>
  </property>
  <property name="FSC#ELAKGOV@1.1001:PersonalSubjSalutation" pid="117" fmtid="{D5CDD505-2E9C-101B-9397-08002B2CF9AE}">
    <vt:lpwstr/>
  </property>
  <property name="FSC#ELAKGOV@1.1001:PersonalSubjAddress" pid="118" fmtid="{D5CDD505-2E9C-101B-9397-08002B2CF9AE}">
    <vt:lpwstr/>
  </property>
  <property name="FSC#ATSTATECFG@1.1001:Office" pid="119" fmtid="{D5CDD505-2E9C-101B-9397-08002B2CF9AE}">
    <vt:lpwstr/>
  </property>
  <property name="FSC#ATSTATECFG@1.1001:Agent" pid="120" fmtid="{D5CDD505-2E9C-101B-9397-08002B2CF9AE}">
    <vt:lpwstr/>
  </property>
  <property name="FSC#ATSTATECFG@1.1001:AgentPhone" pid="121" fmtid="{D5CDD505-2E9C-101B-9397-08002B2CF9AE}">
    <vt:lpwstr/>
  </property>
  <property name="FSC#ATSTATECFG@1.1001:DepartmentFax" pid="122" fmtid="{D5CDD505-2E9C-101B-9397-08002B2CF9AE}">
    <vt:lpwstr/>
  </property>
  <property name="FSC#ATSTATECFG@1.1001:DepartmentEmail" pid="123" fmtid="{D5CDD505-2E9C-101B-9397-08002B2CF9AE}">
    <vt:lpwstr/>
  </property>
  <property name="FSC#ATSTATECFG@1.1001:SubfileDate" pid="124" fmtid="{D5CDD505-2E9C-101B-9397-08002B2CF9AE}">
    <vt:lpwstr>24.07.2018</vt:lpwstr>
  </property>
  <property name="FSC#ATSTATECFG@1.1001:SubfileSubject" pid="125" fmtid="{D5CDD505-2E9C-101B-9397-08002B2CF9AE}">
    <vt:lpwstr>PowerPointPräsentation - Künstlerhaus Bauphase</vt:lpwstr>
  </property>
  <property name="FSC#ATSTATECFG@1.1001:DepartmentZipCode" pid="126" fmtid="{D5CDD505-2E9C-101B-9397-08002B2CF9AE}">
    <vt:lpwstr/>
  </property>
  <property name="FSC#ATSTATECFG@1.1001:DepartmentCountry" pid="127" fmtid="{D5CDD505-2E9C-101B-9397-08002B2CF9AE}">
    <vt:lpwstr/>
  </property>
  <property name="FSC#ATSTATECFG@1.1001:DepartmentCity" pid="128" fmtid="{D5CDD505-2E9C-101B-9397-08002B2CF9AE}">
    <vt:lpwstr/>
  </property>
  <property name="FSC#ATSTATECFG@1.1001:DepartmentStreet" pid="129" fmtid="{D5CDD505-2E9C-101B-9397-08002B2CF9AE}">
    <vt:lpwstr/>
  </property>
  <property name="FSC#ATSTATECFG@1.1001:DepartmentDVR" pid="130" fmtid="{D5CDD505-2E9C-101B-9397-08002B2CF9AE}">
    <vt:lpwstr/>
  </property>
  <property name="FSC#ATSTATECFG@1.1001:DepartmentUID" pid="131" fmtid="{D5CDD505-2E9C-101B-9397-08002B2CF9AE}">
    <vt:lpwstr/>
  </property>
  <property name="FSC#ATSTATECFG@1.1001:SubfileReference" pid="132" fmtid="{D5CDD505-2E9C-101B-9397-08002B2CF9AE}">
    <vt:lpwstr/>
  </property>
  <property name="FSC#ATSTATECFG@1.1001:Clause" pid="133" fmtid="{D5CDD505-2E9C-101B-9397-08002B2CF9AE}">
    <vt:lpwstr/>
  </property>
  <property name="FSC#ATSTATECFG@1.1001:ApprovedSignature" pid="134" fmtid="{D5CDD505-2E9C-101B-9397-08002B2CF9AE}">
    <vt:lpwstr/>
  </property>
  <property name="FSC#ATSTATECFG@1.1001:BankAccount" pid="135" fmtid="{D5CDD505-2E9C-101B-9397-08002B2CF9AE}">
    <vt:lpwstr/>
  </property>
  <property name="FSC#ATSTATECFG@1.1001:BankAccountOwner" pid="136" fmtid="{D5CDD505-2E9C-101B-9397-08002B2CF9AE}">
    <vt:lpwstr/>
  </property>
  <property name="FSC#ATSTATECFG@1.1001:BankInstitute" pid="137" fmtid="{D5CDD505-2E9C-101B-9397-08002B2CF9AE}">
    <vt:lpwstr/>
  </property>
  <property name="FSC#ATSTATECFG@1.1001:BankAccountID" pid="138" fmtid="{D5CDD505-2E9C-101B-9397-08002B2CF9AE}">
    <vt:lpwstr/>
  </property>
  <property name="FSC#ATSTATECFG@1.1001:BankAccountIBAN" pid="139" fmtid="{D5CDD505-2E9C-101B-9397-08002B2CF9AE}">
    <vt:lpwstr/>
  </property>
  <property name="FSC#ATSTATECFG@1.1001:BankAccountBIC" pid="140" fmtid="{D5CDD505-2E9C-101B-9397-08002B2CF9AE}">
    <vt:lpwstr/>
  </property>
  <property name="FSC#ATSTATECFG@1.1001:BankName" pid="141" fmtid="{D5CDD505-2E9C-101B-9397-08002B2CF9AE}">
    <vt:lpwstr/>
  </property>
  <property name="FSC#FSCGOVDE@1.1001:FileRefOUEmail" pid="142" fmtid="{D5CDD505-2E9C-101B-9397-08002B2CF9AE}">
    <vt:lpwstr/>
  </property>
  <property name="FSC#FSCGOVDE@1.1001:ProcedureReference" pid="143" fmtid="{D5CDD505-2E9C-101B-9397-08002B2CF9AE}">
    <vt:lpwstr/>
  </property>
  <property name="FSC#FSCGOVDE@1.1001:FileSubject" pid="144" fmtid="{D5CDD505-2E9C-101B-9397-08002B2CF9AE}">
    <vt:lpwstr/>
  </property>
  <property name="FSC#FSCGOVDE@1.1001:ProcedureSubject" pid="145" fmtid="{D5CDD505-2E9C-101B-9397-08002B2CF9AE}">
    <vt:lpwstr/>
  </property>
  <property name="FSC#FSCGOVDE@1.1001:SignFinalVersionBy" pid="146" fmtid="{D5CDD505-2E9C-101B-9397-08002B2CF9AE}">
    <vt:lpwstr/>
  </property>
  <property name="FSC#FSCGOVDE@1.1001:SignFinalVersionAt" pid="147" fmtid="{D5CDD505-2E9C-101B-9397-08002B2CF9AE}">
    <vt:lpwstr/>
  </property>
  <property name="FSC#FSCGOVDE@1.1001:ProcedureRefBarCode" pid="148" fmtid="{D5CDD505-2E9C-101B-9397-08002B2CF9AE}">
    <vt:lpwstr/>
  </property>
  <property name="FSC#FSCGOVDE@1.1001:FileAddSubj" pid="149" fmtid="{D5CDD505-2E9C-101B-9397-08002B2CF9AE}">
    <vt:lpwstr/>
  </property>
  <property name="FSC#FSCGOVDE@1.1001:DocumentSubj" pid="150" fmtid="{D5CDD505-2E9C-101B-9397-08002B2CF9AE}">
    <vt:lpwstr>PowerPointPräsentation - Künstlerhaus Bauphase</vt:lpwstr>
  </property>
  <property name="FSC#FSCGOVDE@1.1001:FileRel" pid="151" fmtid="{D5CDD505-2E9C-101B-9397-08002B2CF9AE}">
    <vt:lpwstr/>
  </property>
  <property name="FSC#COOSYSTEM@1.1:Container" pid="152" fmtid="{D5CDD505-2E9C-101B-9397-08002B2CF9AE}">
    <vt:lpwstr>COO.2171.101.11.12184098</vt:lpwstr>
  </property>
  <property name="FSC#FSCFOLIO@1.1001:docpropproject" pid="153" fmtid="{D5CDD505-2E9C-101B-9397-08002B2CF9AE}">
    <vt:lpwstr/>
  </property>
</Properties>
</file>