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6.xml" ContentType="application/vnd.openxmlformats-officedocument.drawingml.chart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docProps/custom.xml" ContentType="application/vnd.openxmlformats-officedocument.custom-properties+xml"/>
  <Override PartName="/customXml/itemProps1.xml" ContentType="application/vnd.openxmlformats-officedocument.customXmlProperties+xml"/>
</Types>
</file>

<file path=_rels/.rels><?xml version='1.0' encoding='UTF-8' standalone='no' ?><Relationships xmlns="http://schemas.openxmlformats.org/package/2006/relationships"><Relationship Id="rId3" Type="http://schemas.openxmlformats.org/package/2006/relationships/metadata/core-properties" Target="docProps/core.xml"></Relationship><Relationship Id="rId2" Type="http://schemas.openxmlformats.org/package/2006/relationships/metadata/thumbnail" Target="docProps/thumbnail.jpeg"></Relationship><Relationship Id="rId1" Type="http://schemas.openxmlformats.org/officeDocument/2006/relationships/officeDocument" Target="ppt/presentation.xml"></Relationship><Relationship Id="rId4" Type="http://schemas.openxmlformats.org/officeDocument/2006/relationships/extended-properties" Target="docProps/app.xml"></Relationship><Relationship Id="rId5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71" r:id="rId3"/>
    <p:sldId id="300" r:id="rId4"/>
    <p:sldId id="285" r:id="rId5"/>
    <p:sldId id="286" r:id="rId6"/>
    <p:sldId id="287" r:id="rId7"/>
    <p:sldId id="288" r:id="rId8"/>
    <p:sldId id="297" r:id="rId9"/>
    <p:sldId id="301" r:id="rId10"/>
    <p:sldId id="283" r:id="rId11"/>
    <p:sldId id="304" r:id="rId12"/>
    <p:sldId id="284" r:id="rId13"/>
    <p:sldId id="305" r:id="rId14"/>
    <p:sldId id="303" r:id="rId15"/>
    <p:sldId id="267" r:id="rId16"/>
  </p:sldIdLst>
  <p:sldSz cx="11522075" cy="6480175"/>
  <p:notesSz cx="6794500" cy="99314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8CC"/>
    <a:srgbClr val="5F5F5F"/>
    <a:srgbClr val="E3E1D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14" autoAdjust="0"/>
  </p:normalViewPr>
  <p:slideViewPr>
    <p:cSldViewPr showGuides="1">
      <p:cViewPr varScale="1">
        <p:scale>
          <a:sx n="93" d="100"/>
          <a:sy n="93" d="100"/>
        </p:scale>
        <p:origin x="-222" y="-96"/>
      </p:cViewPr>
      <p:guideLst>
        <p:guide orient="horz" pos="3855"/>
        <p:guide orient="horz" pos="3742"/>
        <p:guide orient="horz" pos="1020"/>
        <p:guide orient="horz" pos="680"/>
        <p:guide pos="227"/>
        <p:guide pos="7031"/>
        <p:guide pos="5670"/>
        <p:guide pos="3629"/>
      </p:guideLst>
    </p:cSldViewPr>
  </p:slideViewPr>
  <p:outlineViewPr>
    <p:cViewPr>
      <p:scale>
        <a:sx n="33" d="100"/>
        <a:sy n="33" d="100"/>
      </p:scale>
      <p:origin x="0" y="1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65" d="100"/>
          <a:sy n="65" d="100"/>
        </p:scale>
        <p:origin x="-2892" y="-102"/>
      </p:cViewPr>
      <p:guideLst>
        <p:guide orient="horz" pos="3128"/>
        <p:guide pos="2140"/>
      </p:guideLst>
    </p:cSldViewPr>
  </p:notesViewPr>
  <p:gridSpacing cx="73736200" cy="73736200"/>
</p:viewPr>
</file>

<file path=ppt/_rels/presentation.xml.rels><?xml version='1.0' encoding='UTF-8' standalone='no' ?><Relationships xmlns="http://schemas.openxmlformats.org/package/2006/relationships"><Relationship Id="rId8" Type="http://schemas.openxmlformats.org/officeDocument/2006/relationships/slide" Target="slides/slide7.xml"></Relationship><Relationship Id="rId13" Type="http://schemas.openxmlformats.org/officeDocument/2006/relationships/slide" Target="slides/slide12.xml"></Relationship><Relationship Id="rId18" Type="http://schemas.openxmlformats.org/officeDocument/2006/relationships/handoutMaster" Target="handoutMasters/handoutMaster1.xml"></Relationship><Relationship Id="rId3" Type="http://schemas.openxmlformats.org/officeDocument/2006/relationships/slide" Target="slides/slide2.xml"></Relationship><Relationship Id="rId21" Type="http://schemas.openxmlformats.org/officeDocument/2006/relationships/theme" Target="theme/theme1.xml"></Relationship><Relationship Id="rId7" Type="http://schemas.openxmlformats.org/officeDocument/2006/relationships/slide" Target="slides/slide6.xml"></Relationship><Relationship Id="rId12" Type="http://schemas.openxmlformats.org/officeDocument/2006/relationships/slide" Target="slides/slide11.xml"></Relationship><Relationship Id="rId17" Type="http://schemas.openxmlformats.org/officeDocument/2006/relationships/notesMaster" Target="notesMasters/notesMaster1.xml"></Relationship><Relationship Id="rId2" Type="http://schemas.openxmlformats.org/officeDocument/2006/relationships/slide" Target="slides/slide1.xml"></Relationship><Relationship Id="rId16" Type="http://schemas.openxmlformats.org/officeDocument/2006/relationships/slide" Target="slides/slide15.xml"></Relationship><Relationship Id="rId20" Type="http://schemas.openxmlformats.org/officeDocument/2006/relationships/viewProps" Target="viewProps.xml"></Relationship><Relationship Id="rId1" Type="http://schemas.openxmlformats.org/officeDocument/2006/relationships/slideMaster" Target="slideMasters/slideMaster1.xml"></Relationship><Relationship Id="rId6" Type="http://schemas.openxmlformats.org/officeDocument/2006/relationships/slide" Target="slides/slide5.xml"></Relationship><Relationship Id="rId11" Type="http://schemas.openxmlformats.org/officeDocument/2006/relationships/slide" Target="slides/slide10.xml"></Relationship><Relationship Id="rId5" Type="http://schemas.openxmlformats.org/officeDocument/2006/relationships/slide" Target="slides/slide4.xml"></Relationship><Relationship Id="rId15" Type="http://schemas.openxmlformats.org/officeDocument/2006/relationships/slide" Target="slides/slide14.xml"></Relationship><Relationship Id="rId10" Type="http://schemas.openxmlformats.org/officeDocument/2006/relationships/slide" Target="slides/slide9.xml"></Relationship><Relationship Id="rId19" Type="http://schemas.openxmlformats.org/officeDocument/2006/relationships/presProps" Target="presProps.xml"></Relationship><Relationship Id="rId4" Type="http://schemas.openxmlformats.org/officeDocument/2006/relationships/slide" Target="slides/slide3.xml"></Relationship><Relationship Id="rId9" Type="http://schemas.openxmlformats.org/officeDocument/2006/relationships/slide" Target="slides/slide8.xml"></Relationship><Relationship Id="rId14" Type="http://schemas.openxmlformats.org/officeDocument/2006/relationships/slide" Target="slides/slide13.xml"></Relationship><Relationship Id="rId22" Type="http://schemas.openxmlformats.org/officeDocument/2006/relationships/tableStyles" Target="tableStyles.xml"></Relationship><Relationship Id="rId23" Type="http://schemas.openxmlformats.org/officeDocument/2006/relationships/customXml" Target="../customXml/item1.xml" 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-Arbeitsblat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/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2.3329399999999976</c:v>
                </c:pt>
                <c:pt idx="1">
                  <c:v>1.9250779999999998</c:v>
                </c:pt>
                <c:pt idx="2">
                  <c:v>2.8432209999999989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2.4888822499999996</c:v>
                </c:pt>
                <c:pt idx="1">
                  <c:v>2.4888822499999996</c:v>
                </c:pt>
                <c:pt idx="2">
                  <c:v>2.4888822499999996</c:v>
                </c:pt>
                <c:pt idx="3">
                  <c:v>2.4888822499999996</c:v>
                </c:pt>
                <c:pt idx="4">
                  <c:v>2.4888822499999996</c:v>
                </c:pt>
                <c:pt idx="5">
                  <c:v>2.4888822499999996</c:v>
                </c:pt>
                <c:pt idx="6">
                  <c:v>2.4888822499999996</c:v>
                </c:pt>
                <c:pt idx="7">
                  <c:v>2.4888822499999996</c:v>
                </c:pt>
                <c:pt idx="8">
                  <c:v>2.4888822499999996</c:v>
                </c:pt>
                <c:pt idx="9">
                  <c:v>2.4888822499999996</c:v>
                </c:pt>
                <c:pt idx="10">
                  <c:v>2.4888822499999996</c:v>
                </c:pt>
                <c:pt idx="11">
                  <c:v>2.4888822499999996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2.0032350000000001</c:v>
                </c:pt>
                <c:pt idx="1">
                  <c:v>2.3997679999999977</c:v>
                </c:pt>
                <c:pt idx="2">
                  <c:v>2.1481250000000012</c:v>
                </c:pt>
                <c:pt idx="3">
                  <c:v>2.0229239999999997</c:v>
                </c:pt>
                <c:pt idx="4">
                  <c:v>2.2250000000000001</c:v>
                </c:pt>
                <c:pt idx="5">
                  <c:v>2.2248990000000006</c:v>
                </c:pt>
                <c:pt idx="6">
                  <c:v>2.8687350000000009</c:v>
                </c:pt>
                <c:pt idx="7">
                  <c:v>2.4401299999999999</c:v>
                </c:pt>
                <c:pt idx="8">
                  <c:v>2.1967299999999987</c:v>
                </c:pt>
                <c:pt idx="9">
                  <c:v>2.782864</c:v>
                </c:pt>
                <c:pt idx="10">
                  <c:v>2.6252489999999979</c:v>
                </c:pt>
                <c:pt idx="11">
                  <c:v>2.4642670000000031</c:v>
                </c:pt>
              </c:numCache>
            </c:numRef>
          </c:val>
        </c:ser>
        <c:marker val="1"/>
        <c:axId val="75734400"/>
        <c:axId val="82908672"/>
      </c:lineChart>
      <c:catAx>
        <c:axId val="7573440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82908672"/>
        <c:crosses val="autoZero"/>
        <c:auto val="1"/>
        <c:lblAlgn val="ctr"/>
        <c:lblOffset val="100"/>
      </c:catAx>
      <c:valAx>
        <c:axId val="82908672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75734400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/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0.9060819999999995</c:v>
                </c:pt>
                <c:pt idx="1">
                  <c:v>0.79364299999999999</c:v>
                </c:pt>
                <c:pt idx="2">
                  <c:v>0.89602599999999999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0.92616375000000006</c:v>
                </c:pt>
                <c:pt idx="1">
                  <c:v>0.92616375000000006</c:v>
                </c:pt>
                <c:pt idx="2">
                  <c:v>0.92616375000000006</c:v>
                </c:pt>
                <c:pt idx="3">
                  <c:v>0.92616375000000006</c:v>
                </c:pt>
                <c:pt idx="4">
                  <c:v>0.92616375000000006</c:v>
                </c:pt>
                <c:pt idx="5">
                  <c:v>0.92616375000000006</c:v>
                </c:pt>
                <c:pt idx="6">
                  <c:v>0.92616375000000006</c:v>
                </c:pt>
                <c:pt idx="7">
                  <c:v>0.92616375000000006</c:v>
                </c:pt>
                <c:pt idx="8">
                  <c:v>0.92616375000000006</c:v>
                </c:pt>
                <c:pt idx="9">
                  <c:v>0.92616375000000006</c:v>
                </c:pt>
                <c:pt idx="10">
                  <c:v>0.92616375000000006</c:v>
                </c:pt>
                <c:pt idx="11">
                  <c:v>0.92616375000000006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0.82589400000000079</c:v>
                </c:pt>
                <c:pt idx="1">
                  <c:v>0.75242799999999999</c:v>
                </c:pt>
                <c:pt idx="2">
                  <c:v>0.95682900000000093</c:v>
                </c:pt>
                <c:pt idx="3">
                  <c:v>0.82500099999999998</c:v>
                </c:pt>
                <c:pt idx="4">
                  <c:v>0.81698700000000002</c:v>
                </c:pt>
                <c:pt idx="5">
                  <c:v>0.71105700000000005</c:v>
                </c:pt>
                <c:pt idx="6">
                  <c:v>1.0241959999999999</c:v>
                </c:pt>
                <c:pt idx="7">
                  <c:v>0.95179400000000092</c:v>
                </c:pt>
                <c:pt idx="8">
                  <c:v>0.89082099999999997</c:v>
                </c:pt>
                <c:pt idx="9">
                  <c:v>0.85635499999999998</c:v>
                </c:pt>
                <c:pt idx="10">
                  <c:v>0.85843100000000061</c:v>
                </c:pt>
                <c:pt idx="11">
                  <c:v>0.87517699999999998</c:v>
                </c:pt>
              </c:numCache>
            </c:numRef>
          </c:val>
        </c:ser>
        <c:marker val="1"/>
        <c:axId val="84888960"/>
        <c:axId val="84907520"/>
      </c:lineChart>
      <c:catAx>
        <c:axId val="8488896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84907520"/>
        <c:crosses val="autoZero"/>
        <c:auto val="1"/>
        <c:lblAlgn val="ctr"/>
        <c:lblOffset val="100"/>
      </c:catAx>
      <c:valAx>
        <c:axId val="84907520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84888960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/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0.43320400000000031</c:v>
                </c:pt>
                <c:pt idx="1">
                  <c:v>0.37780800000000048</c:v>
                </c:pt>
                <c:pt idx="2">
                  <c:v>0.45917400000000008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0.41519308333333327</c:v>
                </c:pt>
                <c:pt idx="1">
                  <c:v>0.41519308333333327</c:v>
                </c:pt>
                <c:pt idx="2">
                  <c:v>0.41519308333333327</c:v>
                </c:pt>
                <c:pt idx="3">
                  <c:v>0.41519308333333327</c:v>
                </c:pt>
                <c:pt idx="4">
                  <c:v>0.41519308333333327</c:v>
                </c:pt>
                <c:pt idx="5">
                  <c:v>0.41519308333333327</c:v>
                </c:pt>
                <c:pt idx="6">
                  <c:v>0.41519308333333327</c:v>
                </c:pt>
                <c:pt idx="7">
                  <c:v>0.41519308333333327</c:v>
                </c:pt>
                <c:pt idx="8">
                  <c:v>0.41519308333333327</c:v>
                </c:pt>
                <c:pt idx="9">
                  <c:v>0.41519308333333327</c:v>
                </c:pt>
                <c:pt idx="10">
                  <c:v>0.41519308333333327</c:v>
                </c:pt>
                <c:pt idx="11">
                  <c:v>0.41519308333333327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0.38338300000000053</c:v>
                </c:pt>
                <c:pt idx="1">
                  <c:v>0.41273100000000001</c:v>
                </c:pt>
                <c:pt idx="2">
                  <c:v>0.33520800000000039</c:v>
                </c:pt>
                <c:pt idx="3">
                  <c:v>0.43974300000000011</c:v>
                </c:pt>
                <c:pt idx="4">
                  <c:v>0.39730500000000046</c:v>
                </c:pt>
                <c:pt idx="5">
                  <c:v>0.33661600000000053</c:v>
                </c:pt>
                <c:pt idx="6">
                  <c:v>0.419234</c:v>
                </c:pt>
                <c:pt idx="7">
                  <c:v>0.48539600000000038</c:v>
                </c:pt>
                <c:pt idx="8">
                  <c:v>0.37305100000000002</c:v>
                </c:pt>
                <c:pt idx="9">
                  <c:v>0.4508370000000001</c:v>
                </c:pt>
                <c:pt idx="10">
                  <c:v>0.42930700000000038</c:v>
                </c:pt>
                <c:pt idx="11">
                  <c:v>0.45326500000000003</c:v>
                </c:pt>
              </c:numCache>
            </c:numRef>
          </c:val>
        </c:ser>
        <c:marker val="1"/>
        <c:axId val="84913536"/>
        <c:axId val="70317568"/>
      </c:lineChart>
      <c:catAx>
        <c:axId val="8491353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70317568"/>
        <c:crosses val="autoZero"/>
        <c:auto val="1"/>
        <c:lblAlgn val="ctr"/>
        <c:lblOffset val="100"/>
      </c:catAx>
      <c:valAx>
        <c:axId val="70317568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84913536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/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0.38830400000000054</c:v>
                </c:pt>
                <c:pt idx="1">
                  <c:v>0.35763500000000004</c:v>
                </c:pt>
                <c:pt idx="2">
                  <c:v>0.41487300000000032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0.39714608333333368</c:v>
                </c:pt>
                <c:pt idx="1">
                  <c:v>0.39714608333333368</c:v>
                </c:pt>
                <c:pt idx="2">
                  <c:v>0.39714608333333368</c:v>
                </c:pt>
                <c:pt idx="3">
                  <c:v>0.39714608333333368</c:v>
                </c:pt>
                <c:pt idx="4">
                  <c:v>0.39714608333333368</c:v>
                </c:pt>
                <c:pt idx="5">
                  <c:v>0.39714608333333368</c:v>
                </c:pt>
                <c:pt idx="6">
                  <c:v>0.39714608333333368</c:v>
                </c:pt>
                <c:pt idx="7">
                  <c:v>0.39714608333333368</c:v>
                </c:pt>
                <c:pt idx="8">
                  <c:v>0.39714608333333368</c:v>
                </c:pt>
                <c:pt idx="9">
                  <c:v>0.39714608333333368</c:v>
                </c:pt>
                <c:pt idx="10">
                  <c:v>0.39714608333333368</c:v>
                </c:pt>
                <c:pt idx="11">
                  <c:v>0.39714608333333368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0.33716500000000038</c:v>
                </c:pt>
                <c:pt idx="1">
                  <c:v>0.43565800000000032</c:v>
                </c:pt>
                <c:pt idx="2">
                  <c:v>0.26183600000000001</c:v>
                </c:pt>
                <c:pt idx="3">
                  <c:v>0.34119900000000003</c:v>
                </c:pt>
                <c:pt idx="4">
                  <c:v>0.37377600000000033</c:v>
                </c:pt>
                <c:pt idx="5">
                  <c:v>0.44799300000000003</c:v>
                </c:pt>
                <c:pt idx="6">
                  <c:v>0.2574550000000001</c:v>
                </c:pt>
                <c:pt idx="7">
                  <c:v>0.39430600000000066</c:v>
                </c:pt>
                <c:pt idx="8">
                  <c:v>0.36583100000000002</c:v>
                </c:pt>
                <c:pt idx="9">
                  <c:v>0.40027800000000002</c:v>
                </c:pt>
                <c:pt idx="10">
                  <c:v>0.35189000000000031</c:v>
                </c:pt>
                <c:pt idx="11">
                  <c:v>0.39822500000000033</c:v>
                </c:pt>
              </c:numCache>
            </c:numRef>
          </c:val>
        </c:ser>
        <c:marker val="1"/>
        <c:axId val="84994688"/>
        <c:axId val="85078784"/>
      </c:lineChart>
      <c:catAx>
        <c:axId val="8499468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85078784"/>
        <c:crosses val="autoZero"/>
        <c:auto val="1"/>
        <c:lblAlgn val="ctr"/>
        <c:lblOffset val="100"/>
      </c:catAx>
      <c:valAx>
        <c:axId val="85078784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8499468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/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0.17770300000000017</c:v>
                </c:pt>
                <c:pt idx="1">
                  <c:v>0.17191200000000023</c:v>
                </c:pt>
                <c:pt idx="2">
                  <c:v>0.19812399999999997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0.19318191666666665</c:v>
                </c:pt>
                <c:pt idx="1">
                  <c:v>0.19318191666666665</c:v>
                </c:pt>
                <c:pt idx="2">
                  <c:v>0.19318191666666665</c:v>
                </c:pt>
                <c:pt idx="3">
                  <c:v>0.19318191666666665</c:v>
                </c:pt>
                <c:pt idx="4">
                  <c:v>0.19318191666666665</c:v>
                </c:pt>
                <c:pt idx="5">
                  <c:v>0.19318191666666665</c:v>
                </c:pt>
                <c:pt idx="6">
                  <c:v>0.19318191666666665</c:v>
                </c:pt>
                <c:pt idx="7">
                  <c:v>0.19318191666666665</c:v>
                </c:pt>
                <c:pt idx="8">
                  <c:v>0.19318191666666665</c:v>
                </c:pt>
                <c:pt idx="9">
                  <c:v>0.19318191666666665</c:v>
                </c:pt>
                <c:pt idx="10">
                  <c:v>0.19318191666666665</c:v>
                </c:pt>
                <c:pt idx="11">
                  <c:v>0.19318191666666665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0.166102</c:v>
                </c:pt>
                <c:pt idx="1">
                  <c:v>0.20429100000000017</c:v>
                </c:pt>
                <c:pt idx="2">
                  <c:v>0.1343</c:v>
                </c:pt>
                <c:pt idx="3">
                  <c:v>0.17628400000000016</c:v>
                </c:pt>
                <c:pt idx="4">
                  <c:v>0.22464000000000001</c:v>
                </c:pt>
                <c:pt idx="5">
                  <c:v>0.11968100000000002</c:v>
                </c:pt>
                <c:pt idx="6">
                  <c:v>0.17185800000000001</c:v>
                </c:pt>
                <c:pt idx="7">
                  <c:v>0.19920499999999999</c:v>
                </c:pt>
                <c:pt idx="8">
                  <c:v>0.18110599999999999</c:v>
                </c:pt>
                <c:pt idx="9">
                  <c:v>0.18488299999999999</c:v>
                </c:pt>
                <c:pt idx="10">
                  <c:v>0.21669099999999999</c:v>
                </c:pt>
                <c:pt idx="11">
                  <c:v>0.14001600000000017</c:v>
                </c:pt>
              </c:numCache>
            </c:numRef>
          </c:val>
        </c:ser>
        <c:marker val="1"/>
        <c:axId val="89405696"/>
        <c:axId val="89416064"/>
      </c:lineChart>
      <c:catAx>
        <c:axId val="8940569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89416064"/>
        <c:crosses val="autoZero"/>
        <c:auto val="1"/>
        <c:lblAlgn val="ctr"/>
        <c:lblOffset val="100"/>
      </c:catAx>
      <c:valAx>
        <c:axId val="89416064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89405696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>
        <c:manualLayout>
          <c:layoutTarget val="inner"/>
          <c:xMode val="edge"/>
          <c:yMode val="edge"/>
          <c:x val="0.15257226465598708"/>
          <c:y val="2.7249194578632559E-2"/>
          <c:w val="0.64163549714940804"/>
          <c:h val="0.79668993200833826"/>
        </c:manualLayout>
      </c:layout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0.13315099999999988</c:v>
                </c:pt>
                <c:pt idx="1">
                  <c:v>3.5590000000000011E-2</c:v>
                </c:pt>
                <c:pt idx="2">
                  <c:v>0.44276899999999997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0.25391550000000002</c:v>
                </c:pt>
                <c:pt idx="1">
                  <c:v>0.25391550000000002</c:v>
                </c:pt>
                <c:pt idx="2">
                  <c:v>0.25391550000000002</c:v>
                </c:pt>
                <c:pt idx="3">
                  <c:v>0.25391550000000002</c:v>
                </c:pt>
                <c:pt idx="4">
                  <c:v>0.25391550000000002</c:v>
                </c:pt>
                <c:pt idx="5">
                  <c:v>0.25391550000000002</c:v>
                </c:pt>
                <c:pt idx="6">
                  <c:v>0.25391550000000002</c:v>
                </c:pt>
                <c:pt idx="7">
                  <c:v>0.25391550000000002</c:v>
                </c:pt>
                <c:pt idx="8">
                  <c:v>0.25391550000000002</c:v>
                </c:pt>
                <c:pt idx="9">
                  <c:v>0.25391550000000002</c:v>
                </c:pt>
                <c:pt idx="10">
                  <c:v>0.25391550000000002</c:v>
                </c:pt>
                <c:pt idx="11">
                  <c:v>0.25391550000000002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5.8471000000000002E-2</c:v>
                </c:pt>
                <c:pt idx="1">
                  <c:v>0.13186600000000001</c:v>
                </c:pt>
                <c:pt idx="2">
                  <c:v>0.22837999999999997</c:v>
                </c:pt>
                <c:pt idx="3">
                  <c:v>0.18427600000000019</c:v>
                </c:pt>
                <c:pt idx="4">
                  <c:v>0.32969200000000032</c:v>
                </c:pt>
                <c:pt idx="5">
                  <c:v>0.26365300000000003</c:v>
                </c:pt>
                <c:pt idx="6">
                  <c:v>0.24672600000000011</c:v>
                </c:pt>
                <c:pt idx="7">
                  <c:v>0.15290000000000012</c:v>
                </c:pt>
                <c:pt idx="8">
                  <c:v>0.24210900000000021</c:v>
                </c:pt>
                <c:pt idx="9">
                  <c:v>0.29507800000000017</c:v>
                </c:pt>
                <c:pt idx="10">
                  <c:v>0.31373100000000015</c:v>
                </c:pt>
                <c:pt idx="11">
                  <c:v>0.41961800000000021</c:v>
                </c:pt>
              </c:numCache>
            </c:numRef>
          </c:val>
        </c:ser>
        <c:marker val="1"/>
        <c:axId val="89606784"/>
        <c:axId val="89613056"/>
      </c:lineChart>
      <c:catAx>
        <c:axId val="8960678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89613056"/>
        <c:crosses val="autoZero"/>
        <c:auto val="1"/>
        <c:lblAlgn val="ctr"/>
        <c:lblOffset val="100"/>
      </c:catAx>
      <c:valAx>
        <c:axId val="89613056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8960678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>
        <c:manualLayout>
          <c:layoutTarget val="inner"/>
          <c:xMode val="edge"/>
          <c:yMode val="edge"/>
          <c:x val="0.15091891655448011"/>
          <c:y val="6.9409571167067183E-2"/>
          <c:w val="0.64163549714940826"/>
          <c:h val="0.79668993200833849"/>
        </c:manualLayout>
      </c:layout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2.5209999999999999</c:v>
                </c:pt>
                <c:pt idx="1">
                  <c:v>2.4179999999999997</c:v>
                </c:pt>
                <c:pt idx="2">
                  <c:v>2.4729999999999976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2.5880000000000001</c:v>
                </c:pt>
                <c:pt idx="1">
                  <c:v>2.5880000000000001</c:v>
                </c:pt>
                <c:pt idx="2">
                  <c:v>2.5880000000000001</c:v>
                </c:pt>
                <c:pt idx="3">
                  <c:v>2.5880000000000001</c:v>
                </c:pt>
                <c:pt idx="4">
                  <c:v>2.5880000000000001</c:v>
                </c:pt>
                <c:pt idx="5">
                  <c:v>2.5880000000000001</c:v>
                </c:pt>
                <c:pt idx="6">
                  <c:v>2.5880000000000001</c:v>
                </c:pt>
                <c:pt idx="7">
                  <c:v>2.5880000000000001</c:v>
                </c:pt>
                <c:pt idx="8">
                  <c:v>2.5880000000000001</c:v>
                </c:pt>
                <c:pt idx="9">
                  <c:v>2.5880000000000001</c:v>
                </c:pt>
                <c:pt idx="10">
                  <c:v>2.5880000000000001</c:v>
                </c:pt>
                <c:pt idx="11">
                  <c:v>2.5880000000000001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2.34</c:v>
                </c:pt>
                <c:pt idx="1">
                  <c:v>2.4279999999999999</c:v>
                </c:pt>
                <c:pt idx="2">
                  <c:v>2.3519999999999981</c:v>
                </c:pt>
                <c:pt idx="3">
                  <c:v>3.004</c:v>
                </c:pt>
                <c:pt idx="4">
                  <c:v>2.3979999999999997</c:v>
                </c:pt>
                <c:pt idx="5">
                  <c:v>2.396999999999998</c:v>
                </c:pt>
                <c:pt idx="6">
                  <c:v>2.9059999999999997</c:v>
                </c:pt>
                <c:pt idx="7">
                  <c:v>2.3159999999999976</c:v>
                </c:pt>
                <c:pt idx="8">
                  <c:v>2.4899999999999998</c:v>
                </c:pt>
                <c:pt idx="9">
                  <c:v>2.4770000000000003</c:v>
                </c:pt>
                <c:pt idx="10">
                  <c:v>2.4659999999999997</c:v>
                </c:pt>
                <c:pt idx="11">
                  <c:v>3.0830000000000002</c:v>
                </c:pt>
              </c:numCache>
            </c:numRef>
          </c:val>
        </c:ser>
        <c:marker val="1"/>
        <c:axId val="90107264"/>
        <c:axId val="90179072"/>
      </c:lineChart>
      <c:catAx>
        <c:axId val="9010726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90179072"/>
        <c:crosses val="autoZero"/>
        <c:auto val="1"/>
        <c:lblAlgn val="ctr"/>
        <c:lblOffset val="100"/>
      </c:catAx>
      <c:valAx>
        <c:axId val="90179072"/>
        <c:scaling>
          <c:orientation val="minMax"/>
          <c:min val="1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90107264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>
        <c:manualLayout>
          <c:layoutTarget val="inner"/>
          <c:xMode val="edge"/>
          <c:yMode val="edge"/>
          <c:x val="0.16249235326503075"/>
          <c:y val="7.6849637623849804E-2"/>
          <c:w val="0.64163549714940826"/>
          <c:h val="0.79668993200833849"/>
        </c:manualLayout>
      </c:layout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1.544441</c:v>
                </c:pt>
                <c:pt idx="1">
                  <c:v>1.6152929999999999</c:v>
                </c:pt>
                <c:pt idx="2">
                  <c:v>1.6281190000000003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1.6304164166666679</c:v>
                </c:pt>
                <c:pt idx="1">
                  <c:v>1.6304164166666679</c:v>
                </c:pt>
                <c:pt idx="2">
                  <c:v>1.6304164166666679</c:v>
                </c:pt>
                <c:pt idx="3">
                  <c:v>1.6304164166666679</c:v>
                </c:pt>
                <c:pt idx="4">
                  <c:v>1.6304164166666679</c:v>
                </c:pt>
                <c:pt idx="5">
                  <c:v>1.6304164166666679</c:v>
                </c:pt>
                <c:pt idx="6">
                  <c:v>1.6304164166666679</c:v>
                </c:pt>
                <c:pt idx="7">
                  <c:v>1.6304164166666679</c:v>
                </c:pt>
                <c:pt idx="8">
                  <c:v>1.6304164166666679</c:v>
                </c:pt>
                <c:pt idx="9">
                  <c:v>1.6304164166666679</c:v>
                </c:pt>
                <c:pt idx="10">
                  <c:v>1.6304164166666679</c:v>
                </c:pt>
                <c:pt idx="11">
                  <c:v>1.6304164166666679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1.510772</c:v>
                </c:pt>
                <c:pt idx="1">
                  <c:v>1.520141</c:v>
                </c:pt>
                <c:pt idx="2">
                  <c:v>1.4807430000000006</c:v>
                </c:pt>
                <c:pt idx="3">
                  <c:v>1.4983389099999995</c:v>
                </c:pt>
                <c:pt idx="4">
                  <c:v>1.623</c:v>
                </c:pt>
                <c:pt idx="5">
                  <c:v>1.6225560900000009</c:v>
                </c:pt>
                <c:pt idx="6">
                  <c:v>1.6607830000000001</c:v>
                </c:pt>
                <c:pt idx="7">
                  <c:v>1.5169939999999968</c:v>
                </c:pt>
                <c:pt idx="8">
                  <c:v>1.5245289999999998</c:v>
                </c:pt>
                <c:pt idx="9">
                  <c:v>1.3396789999999978</c:v>
                </c:pt>
                <c:pt idx="10">
                  <c:v>1.5164909999999996</c:v>
                </c:pt>
                <c:pt idx="11">
                  <c:v>1.734037000000002</c:v>
                </c:pt>
              </c:numCache>
            </c:numRef>
          </c:val>
        </c:ser>
        <c:marker val="1"/>
        <c:axId val="89681920"/>
        <c:axId val="89683840"/>
      </c:lineChart>
      <c:catAx>
        <c:axId val="8968192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89683840"/>
        <c:crosses val="autoZero"/>
        <c:auto val="1"/>
        <c:lblAlgn val="ctr"/>
        <c:lblOffset val="100"/>
      </c:catAx>
      <c:valAx>
        <c:axId val="89683840"/>
        <c:scaling>
          <c:orientation val="minMax"/>
          <c:max val="2"/>
          <c:min val="1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89681920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de-DE"/>
  <c:chart>
    <c:plotArea>
      <c:layout>
        <c:manualLayout>
          <c:layoutTarget val="inner"/>
          <c:xMode val="edge"/>
          <c:yMode val="edge"/>
          <c:x val="0.16249235326503078"/>
          <c:y val="7.6849637623849804E-2"/>
          <c:w val="0.6416354971494086"/>
          <c:h val="0.79668993200833871"/>
        </c:manualLayout>
      </c:layout>
      <c:lineChart>
        <c:grouping val="standard"/>
        <c:ser>
          <c:idx val="0"/>
          <c:order val="0"/>
          <c:tx>
            <c:strRef>
              <c:f>Tabelle1!$B$1</c:f>
              <c:strCache>
                <c:ptCount val="1"/>
                <c:pt idx="0">
                  <c:v>IST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Tabelle1!$B$2:$B$13</c:f>
              <c:numCache>
                <c:formatCode>0.000</c:formatCode>
                <c:ptCount val="12"/>
                <c:pt idx="0">
                  <c:v>0.97691000000000061</c:v>
                </c:pt>
                <c:pt idx="1">
                  <c:v>0.80339900000000064</c:v>
                </c:pt>
                <c:pt idx="2">
                  <c:v>0.84457999999999966</c:v>
                </c:pt>
              </c:numCache>
            </c:numRef>
          </c:val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PLAN 2015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Tabelle1!$C$2:$C$13</c:f>
              <c:numCache>
                <c:formatCode>0.000</c:formatCode>
                <c:ptCount val="12"/>
                <c:pt idx="0">
                  <c:v>0.95804608333333363</c:v>
                </c:pt>
                <c:pt idx="1">
                  <c:v>0.95804608333333363</c:v>
                </c:pt>
                <c:pt idx="2">
                  <c:v>0.95804608333333363</c:v>
                </c:pt>
                <c:pt idx="3">
                  <c:v>0.95804608333333363</c:v>
                </c:pt>
                <c:pt idx="4">
                  <c:v>0.95804608333333363</c:v>
                </c:pt>
                <c:pt idx="5">
                  <c:v>0.95804608333333363</c:v>
                </c:pt>
                <c:pt idx="6">
                  <c:v>0.95804608333333363</c:v>
                </c:pt>
                <c:pt idx="7">
                  <c:v>0.95804608333333363</c:v>
                </c:pt>
                <c:pt idx="8">
                  <c:v>0.95804608333333363</c:v>
                </c:pt>
                <c:pt idx="9">
                  <c:v>0.95804608333333363</c:v>
                </c:pt>
                <c:pt idx="10">
                  <c:v>0.95804608333333363</c:v>
                </c:pt>
                <c:pt idx="11">
                  <c:v>0.95804608333333363</c:v>
                </c:pt>
              </c:numCache>
            </c:numRef>
          </c:val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IST 2014</c:v>
                </c:pt>
              </c:strCache>
            </c:strRef>
          </c:tx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01</c:v>
                </c:pt>
                <c:pt idx="1">
                  <c:v>02</c:v>
                </c:pt>
                <c:pt idx="2">
                  <c:v>03</c:v>
                </c:pt>
                <c:pt idx="3">
                  <c:v>04</c:v>
                </c:pt>
                <c:pt idx="4">
                  <c:v>05</c:v>
                </c:pt>
                <c:pt idx="5">
                  <c:v>06</c:v>
                </c:pt>
                <c:pt idx="6">
                  <c:v>07</c:v>
                </c:pt>
                <c:pt idx="7">
                  <c:v>08</c:v>
                </c:pt>
                <c:pt idx="8">
                  <c:v>09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strCache>
            </c:strRef>
          </c:cat>
          <c:val>
            <c:numRef>
              <c:f>Tabelle1!$D$2:$D$13</c:f>
              <c:numCache>
                <c:formatCode>0.000</c:formatCode>
                <c:ptCount val="12"/>
                <c:pt idx="0">
                  <c:v>0.82876100000000064</c:v>
                </c:pt>
                <c:pt idx="1">
                  <c:v>0.907524</c:v>
                </c:pt>
                <c:pt idx="2">
                  <c:v>0.87061300000000064</c:v>
                </c:pt>
                <c:pt idx="3">
                  <c:v>1.5055429999999999</c:v>
                </c:pt>
                <c:pt idx="4">
                  <c:v>0.7750000000000008</c:v>
                </c:pt>
                <c:pt idx="5">
                  <c:v>0.77373999999999965</c:v>
                </c:pt>
                <c:pt idx="6">
                  <c:v>1.2454820000000009</c:v>
                </c:pt>
                <c:pt idx="7">
                  <c:v>0.7988199999999992</c:v>
                </c:pt>
                <c:pt idx="8">
                  <c:v>0.96529400000000154</c:v>
                </c:pt>
                <c:pt idx="9">
                  <c:v>1.1371429999999991</c:v>
                </c:pt>
                <c:pt idx="10">
                  <c:v>0.94958000000000187</c:v>
                </c:pt>
                <c:pt idx="11">
                  <c:v>1.3491669999999978</c:v>
                </c:pt>
              </c:numCache>
            </c:numRef>
          </c:val>
        </c:ser>
        <c:marker val="1"/>
        <c:axId val="90841472"/>
        <c:axId val="90843392"/>
      </c:lineChart>
      <c:catAx>
        <c:axId val="90841472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sz="1400" dirty="0" smtClean="0"/>
                  <a:t>Monate</a:t>
                </a:r>
                <a:endParaRPr lang="de-DE" sz="1400" dirty="0"/>
              </a:p>
            </c:rich>
          </c:tx>
          <c:layout/>
        </c:title>
        <c:tickLblPos val="nextTo"/>
        <c:crossAx val="90843392"/>
        <c:crosses val="autoZero"/>
        <c:auto val="1"/>
        <c:lblAlgn val="ctr"/>
        <c:lblOffset val="100"/>
      </c:catAx>
      <c:valAx>
        <c:axId val="90843392"/>
        <c:scaling>
          <c:orientation val="minMax"/>
          <c:max val="2"/>
          <c:min val="0.5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400" dirty="0" smtClean="0"/>
                  <a:t>in Mio.EUR</a:t>
                </a:r>
                <a:endParaRPr lang="de-DE" sz="1400" dirty="0"/>
              </a:p>
            </c:rich>
          </c:tx>
          <c:layout/>
        </c:title>
        <c:numFmt formatCode="0.000" sourceLinked="1"/>
        <c:tickLblPos val="nextTo"/>
        <c:crossAx val="9084147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de-DE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-1" y="9433106"/>
            <a:ext cx="6072592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6250947" y="9433106"/>
            <a:ext cx="54198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09F04-905F-4D04-BEBF-153171402663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19875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365196" y="4574651"/>
            <a:ext cx="6064108" cy="46118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5894236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6072592" y="9433106"/>
            <a:ext cx="720336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78C9E-89AE-4C17-8BEB-533394B80A99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Das Thema ist noch</a:t>
            </a:r>
            <a:r>
              <a:rPr lang="de-DE" baseline="0" dirty="0" smtClean="0"/>
              <a:t> einzugeben.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1</a:t>
            </a:fld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1400" b="1" dirty="0" smtClean="0"/>
              <a:t>Steigerung zum VJ: + 500 TEUR</a:t>
            </a:r>
          </a:p>
          <a:p>
            <a:r>
              <a:rPr lang="de-DE" sz="1400" dirty="0" smtClean="0"/>
              <a:t> </a:t>
            </a:r>
          </a:p>
          <a:p>
            <a:pPr>
              <a:buFontTx/>
              <a:buChar char="-"/>
            </a:pPr>
            <a:r>
              <a:rPr lang="de-DE" sz="1200" dirty="0" smtClean="0"/>
              <a:t> davon vollstat. Pflege       + 260 TEUR</a:t>
            </a:r>
          </a:p>
          <a:p>
            <a:pPr>
              <a:buFontTx/>
              <a:buChar char="-"/>
            </a:pPr>
            <a:r>
              <a:rPr lang="de-DE" sz="1200" dirty="0" smtClean="0"/>
              <a:t> davon </a:t>
            </a:r>
            <a:r>
              <a:rPr lang="de-DE" sz="1200" dirty="0" err="1" smtClean="0"/>
              <a:t>geriat</a:t>
            </a:r>
            <a:r>
              <a:rPr lang="de-DE" sz="1200" dirty="0" smtClean="0"/>
              <a:t>. Reha           + 190 TEUR</a:t>
            </a:r>
          </a:p>
          <a:p>
            <a:pPr>
              <a:buFontTx/>
              <a:buChar char="-"/>
            </a:pPr>
            <a:r>
              <a:rPr lang="de-DE" sz="1200" dirty="0" smtClean="0"/>
              <a:t> davon Mieteinnahmen      +   60 TEUR</a:t>
            </a:r>
          </a:p>
          <a:p>
            <a:pPr>
              <a:buFontTx/>
              <a:buChar char="-"/>
            </a:pPr>
            <a:endParaRPr lang="de-DE" sz="1200" dirty="0" smtClean="0"/>
          </a:p>
          <a:p>
            <a:r>
              <a:rPr lang="de-DE" sz="1200" b="1" dirty="0" smtClean="0"/>
              <a:t>Gründe:</a:t>
            </a:r>
          </a:p>
          <a:p>
            <a:endParaRPr lang="de-DE" sz="1200" dirty="0" smtClean="0"/>
          </a:p>
          <a:p>
            <a:pPr>
              <a:buFontTx/>
              <a:buChar char="-"/>
            </a:pPr>
            <a:r>
              <a:rPr lang="de-DE" sz="1200" dirty="0" smtClean="0"/>
              <a:t> höhere Pflegesätze</a:t>
            </a:r>
          </a:p>
          <a:p>
            <a:pPr>
              <a:buFontTx/>
              <a:buChar char="-"/>
            </a:pPr>
            <a:r>
              <a:rPr lang="de-DE" sz="1200" dirty="0" smtClean="0"/>
              <a:t> höhere Tagessätze in der </a:t>
            </a:r>
            <a:r>
              <a:rPr lang="de-DE" sz="1200" dirty="0" err="1" smtClean="0"/>
              <a:t>geriat</a:t>
            </a:r>
            <a:r>
              <a:rPr lang="de-DE" sz="1200" dirty="0" smtClean="0"/>
              <a:t>. Reha</a:t>
            </a:r>
          </a:p>
          <a:p>
            <a:pPr>
              <a:buFontTx/>
              <a:buChar char="-"/>
            </a:pPr>
            <a:r>
              <a:rPr lang="de-DE" sz="1200" dirty="0" smtClean="0"/>
              <a:t> Vermietung Hs. 6 an Rummelsberger</a:t>
            </a:r>
          </a:p>
          <a:p>
            <a:pPr>
              <a:buFontTx/>
              <a:buChar char="-"/>
            </a:pPr>
            <a:endParaRPr lang="de-DE" sz="1200" dirty="0" smtClean="0"/>
          </a:p>
          <a:p>
            <a:pPr>
              <a:buFontTx/>
              <a:buChar char="-"/>
            </a:pPr>
            <a:endParaRPr lang="de-DE" sz="1200" dirty="0" smtClean="0"/>
          </a:p>
          <a:p>
            <a:r>
              <a:rPr lang="de-DE" sz="1400" b="1" dirty="0" smtClean="0"/>
              <a:t>Abw. zum Plan:         - 400 TEUR</a:t>
            </a:r>
          </a:p>
          <a:p>
            <a:pPr>
              <a:buFontTx/>
              <a:buChar char="-"/>
            </a:pPr>
            <a:endParaRPr lang="de-DE" sz="1400" b="1" dirty="0" smtClean="0"/>
          </a:p>
          <a:p>
            <a:pPr>
              <a:buFontTx/>
              <a:buChar char="-"/>
            </a:pPr>
            <a:r>
              <a:rPr lang="de-DE" sz="1400" b="1" dirty="0" smtClean="0"/>
              <a:t> </a:t>
            </a:r>
            <a:r>
              <a:rPr lang="de-DE" sz="1200" dirty="0" smtClean="0"/>
              <a:t>davon vollstat. Pflege      - 218 TEUR</a:t>
            </a:r>
          </a:p>
          <a:p>
            <a:pPr>
              <a:buFontTx/>
              <a:buChar char="-"/>
            </a:pPr>
            <a:r>
              <a:rPr lang="de-DE" sz="1200" dirty="0" smtClean="0"/>
              <a:t>  davon </a:t>
            </a:r>
            <a:r>
              <a:rPr lang="de-DE" sz="1200" dirty="0" err="1" smtClean="0"/>
              <a:t>geriat</a:t>
            </a:r>
            <a:r>
              <a:rPr lang="de-DE" sz="1200" dirty="0" smtClean="0"/>
              <a:t>. Reha         - 152 TEUR</a:t>
            </a:r>
          </a:p>
          <a:p>
            <a:pPr>
              <a:buFontTx/>
              <a:buChar char="-"/>
            </a:pPr>
            <a:endParaRPr lang="de-DE" sz="1200" dirty="0" smtClean="0"/>
          </a:p>
          <a:p>
            <a:r>
              <a:rPr lang="de-DE" sz="1200" b="1" dirty="0" smtClean="0"/>
              <a:t>Gründe:</a:t>
            </a:r>
          </a:p>
          <a:p>
            <a:pPr>
              <a:buFontTx/>
              <a:buChar char="-"/>
            </a:pPr>
            <a:endParaRPr lang="de-DE" sz="1200" dirty="0" smtClean="0"/>
          </a:p>
          <a:p>
            <a:pPr>
              <a:buFontTx/>
              <a:buChar char="-"/>
            </a:pPr>
            <a:r>
              <a:rPr lang="de-DE" sz="1200" dirty="0" smtClean="0"/>
              <a:t> niedrigere Belegung in AHS </a:t>
            </a:r>
          </a:p>
          <a:p>
            <a:pPr>
              <a:buFontTx/>
              <a:buChar char="-"/>
            </a:pPr>
            <a:r>
              <a:rPr lang="de-DE" sz="1200" dirty="0" smtClean="0"/>
              <a:t> schlechterer Pflegestufenmix in AHJ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2</a:t>
            </a:fld>
            <a:endParaRPr lang="de-DE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4</a:t>
            </a:fld>
            <a:endParaRPr lang="de-DE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5</a:t>
            </a:fld>
            <a:endParaRPr lang="de-DE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300906" y="4533652"/>
            <a:ext cx="6064108" cy="4611895"/>
          </a:xfrm>
        </p:spPr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6</a:t>
            </a:fld>
            <a:endParaRPr lang="de-DE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7</a:t>
            </a:fld>
            <a:endParaRPr lang="de-DE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8</a:t>
            </a:fld>
            <a:endParaRPr lang="de-DE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9</a:t>
            </a:fld>
            <a:endParaRPr lang="de-DE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1400" b="1" dirty="0" smtClean="0"/>
              <a:t>Steigerung zum VJ: + 300 TEUR</a:t>
            </a:r>
          </a:p>
          <a:p>
            <a:r>
              <a:rPr lang="de-DE" sz="1400" dirty="0" smtClean="0"/>
              <a:t> </a:t>
            </a:r>
          </a:p>
          <a:p>
            <a:pPr>
              <a:buFontTx/>
              <a:buChar char="-"/>
            </a:pPr>
            <a:r>
              <a:rPr lang="de-DE" sz="1200" dirty="0" smtClean="0"/>
              <a:t> davon vollstat. Pflege      + 138 TEUR</a:t>
            </a:r>
          </a:p>
          <a:p>
            <a:pPr>
              <a:buFontTx/>
              <a:buChar char="-"/>
            </a:pPr>
            <a:r>
              <a:rPr lang="de-DE" sz="1200" dirty="0" smtClean="0"/>
              <a:t> davon Betreuungskräfte  +   74 TEUR</a:t>
            </a:r>
          </a:p>
          <a:p>
            <a:pPr>
              <a:buFontTx/>
              <a:buChar char="-"/>
            </a:pPr>
            <a:r>
              <a:rPr lang="de-DE" sz="1200" dirty="0" smtClean="0"/>
              <a:t> davon Verwaltung            +   63 TEUR</a:t>
            </a:r>
          </a:p>
          <a:p>
            <a:pPr>
              <a:buFontTx/>
              <a:buChar char="-"/>
            </a:pPr>
            <a:endParaRPr lang="de-DE" sz="1200" dirty="0" smtClean="0"/>
          </a:p>
          <a:p>
            <a:r>
              <a:rPr lang="de-DE" sz="1200" b="1" dirty="0" smtClean="0"/>
              <a:t>Gründe:</a:t>
            </a:r>
          </a:p>
          <a:p>
            <a:endParaRPr lang="de-DE" sz="1200" dirty="0" smtClean="0"/>
          </a:p>
          <a:p>
            <a:pPr>
              <a:buFontTx/>
              <a:buChar char="-"/>
            </a:pPr>
            <a:r>
              <a:rPr lang="de-DE" sz="1200" dirty="0" smtClean="0"/>
              <a:t>Tariferhöhung</a:t>
            </a:r>
          </a:p>
          <a:p>
            <a:pPr>
              <a:buFontTx/>
              <a:buChar char="-"/>
            </a:pPr>
            <a:r>
              <a:rPr lang="de-DE" sz="1200" dirty="0" smtClean="0"/>
              <a:t> mehr Personal (Pflege, Verwaltung)</a:t>
            </a:r>
          </a:p>
          <a:p>
            <a:pPr>
              <a:buFontTx/>
              <a:buChar char="-"/>
            </a:pPr>
            <a:r>
              <a:rPr lang="de-DE" sz="1200" dirty="0" smtClean="0"/>
              <a:t> neuer Schlüssel für Betreuungskräfte</a:t>
            </a:r>
          </a:p>
          <a:p>
            <a:pPr>
              <a:buFontTx/>
              <a:buChar char="-"/>
            </a:pPr>
            <a:endParaRPr lang="de-DE" sz="1200" dirty="0" smtClean="0"/>
          </a:p>
          <a:p>
            <a:pPr>
              <a:buFontTx/>
              <a:buChar char="-"/>
            </a:pPr>
            <a:endParaRPr lang="de-DE" sz="1200" dirty="0" smtClean="0"/>
          </a:p>
          <a:p>
            <a:r>
              <a:rPr lang="de-DE" sz="1400" b="1" dirty="0" smtClean="0"/>
              <a:t>Abw. Zum Plan:        - 100 TEUR</a:t>
            </a:r>
          </a:p>
          <a:p>
            <a:endParaRPr lang="de-DE" sz="1400" b="1" dirty="0" smtClean="0"/>
          </a:p>
          <a:p>
            <a:r>
              <a:rPr lang="de-DE" sz="1200" b="1" dirty="0" smtClean="0"/>
              <a:t>Gründe:</a:t>
            </a:r>
          </a:p>
          <a:p>
            <a:endParaRPr lang="de-DE" sz="1200" b="1" dirty="0" smtClean="0"/>
          </a:p>
          <a:p>
            <a:pPr>
              <a:buFontTx/>
              <a:buChar char="-"/>
            </a:pPr>
            <a:r>
              <a:rPr lang="de-DE" sz="1200" dirty="0" smtClean="0"/>
              <a:t>Tariferhöhung erst ab April 15 wirksam</a:t>
            </a:r>
          </a:p>
          <a:p>
            <a:pPr>
              <a:buFontTx/>
              <a:buChar char="-"/>
            </a:pPr>
            <a:r>
              <a:rPr lang="de-DE" sz="1200" dirty="0" smtClean="0"/>
              <a:t> niedrigere Belegung in AHS</a:t>
            </a:r>
          </a:p>
          <a:p>
            <a:pPr>
              <a:buFontTx/>
              <a:buChar char="-"/>
            </a:pPr>
            <a:r>
              <a:rPr lang="de-DE" sz="1200" dirty="0" smtClean="0"/>
              <a:t> schlechterer Pflegestufenmix in AHJ</a:t>
            </a:r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10</a:t>
            </a:fld>
            <a:endParaRPr lang="de-DE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1400" b="1" dirty="0" smtClean="0"/>
              <a:t>Steigerung zum VJ: + 300 TEUR</a:t>
            </a:r>
          </a:p>
          <a:p>
            <a:r>
              <a:rPr lang="de-DE" sz="1400" dirty="0" smtClean="0"/>
              <a:t> </a:t>
            </a:r>
          </a:p>
          <a:p>
            <a:pPr>
              <a:buFontTx/>
              <a:buChar char="-"/>
            </a:pPr>
            <a:r>
              <a:rPr lang="de-DE" dirty="0" smtClean="0"/>
              <a:t> davon vollstat. Pflege      + 138 TEUR</a:t>
            </a:r>
          </a:p>
          <a:p>
            <a:pPr>
              <a:buFontTx/>
              <a:buChar char="-"/>
            </a:pPr>
            <a:r>
              <a:rPr lang="de-DE" dirty="0" smtClean="0"/>
              <a:t> davon Betreuungskräfte  +   74 TEUR</a:t>
            </a:r>
          </a:p>
          <a:p>
            <a:pPr>
              <a:buFontTx/>
              <a:buChar char="-"/>
            </a:pPr>
            <a:r>
              <a:rPr lang="de-DE" dirty="0" smtClean="0"/>
              <a:t> davon Verwaltung            +   63 TEUR</a:t>
            </a:r>
          </a:p>
          <a:p>
            <a:pPr>
              <a:buFontTx/>
              <a:buChar char="-"/>
            </a:pPr>
            <a:endParaRPr lang="de-DE" dirty="0" smtClean="0"/>
          </a:p>
          <a:p>
            <a:r>
              <a:rPr lang="de-DE" b="1" dirty="0" smtClean="0"/>
              <a:t>Gründe:</a:t>
            </a:r>
          </a:p>
          <a:p>
            <a:endParaRPr lang="de-DE" dirty="0" smtClean="0"/>
          </a:p>
          <a:p>
            <a:pPr>
              <a:buFontTx/>
              <a:buChar char="-"/>
            </a:pPr>
            <a:r>
              <a:rPr lang="de-DE" dirty="0" smtClean="0"/>
              <a:t>Tariferhöhung</a:t>
            </a:r>
          </a:p>
          <a:p>
            <a:pPr>
              <a:buFontTx/>
              <a:buChar char="-"/>
            </a:pPr>
            <a:r>
              <a:rPr lang="de-DE" dirty="0" smtClean="0"/>
              <a:t> mehr Personal (Pflege, Verwaltung)</a:t>
            </a:r>
          </a:p>
          <a:p>
            <a:pPr>
              <a:buFontTx/>
              <a:buChar char="-"/>
            </a:pPr>
            <a:r>
              <a:rPr lang="de-DE" dirty="0" smtClean="0"/>
              <a:t> neuer Schlüssel für Betreuungskräfte</a:t>
            </a:r>
          </a:p>
          <a:p>
            <a:pPr>
              <a:buFontTx/>
              <a:buChar char="-"/>
            </a:pPr>
            <a:endParaRPr lang="de-DE" dirty="0" smtClean="0"/>
          </a:p>
          <a:p>
            <a:pPr>
              <a:buFontTx/>
              <a:buChar char="-"/>
            </a:pPr>
            <a:endParaRPr lang="de-DE" dirty="0" smtClean="0"/>
          </a:p>
          <a:p>
            <a:r>
              <a:rPr lang="de-DE" sz="1400" b="1" dirty="0" smtClean="0"/>
              <a:t>Abw. Zum Plan:        - 100 TEUR</a:t>
            </a:r>
          </a:p>
          <a:p>
            <a:endParaRPr lang="de-DE" sz="1400" b="1" dirty="0" smtClean="0"/>
          </a:p>
          <a:p>
            <a:r>
              <a:rPr lang="de-DE" b="1" dirty="0" smtClean="0"/>
              <a:t>Gründe:</a:t>
            </a:r>
          </a:p>
          <a:p>
            <a:endParaRPr lang="de-DE" b="1" dirty="0" smtClean="0"/>
          </a:p>
          <a:p>
            <a:pPr>
              <a:buFontTx/>
              <a:buChar char="-"/>
            </a:pPr>
            <a:r>
              <a:rPr lang="de-DE" dirty="0" smtClean="0"/>
              <a:t>Tariferhöhung erst ab April 15 wirksam</a:t>
            </a:r>
          </a:p>
          <a:p>
            <a:pPr>
              <a:buFontTx/>
              <a:buChar char="-"/>
            </a:pPr>
            <a:r>
              <a:rPr lang="de-DE" dirty="0" smtClean="0"/>
              <a:t> niedrigere Belegung in AHS</a:t>
            </a:r>
          </a:p>
          <a:p>
            <a:pPr>
              <a:buFontTx/>
              <a:buChar char="-"/>
            </a:pPr>
            <a:r>
              <a:rPr lang="de-DE" dirty="0" smtClean="0"/>
              <a:t> schlechterer Pflegestufenmix in AHJ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11</a:t>
            </a:fld>
            <a:endParaRPr lang="de-DE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1400" b="1" dirty="0" smtClean="0"/>
              <a:t>Veränderung zum VJ: +/- 0 TEUR</a:t>
            </a:r>
          </a:p>
          <a:p>
            <a:r>
              <a:rPr lang="de-DE" sz="1400" dirty="0" smtClean="0"/>
              <a:t> </a:t>
            </a:r>
            <a:r>
              <a:rPr lang="de-DE" sz="1200" dirty="0" smtClean="0"/>
              <a:t> </a:t>
            </a:r>
          </a:p>
          <a:p>
            <a:r>
              <a:rPr lang="de-DE" sz="1200" b="1" dirty="0" smtClean="0"/>
              <a:t>Gründe:</a:t>
            </a:r>
          </a:p>
          <a:p>
            <a:endParaRPr lang="de-DE" sz="1200" dirty="0" smtClean="0"/>
          </a:p>
          <a:p>
            <a:pPr>
              <a:buFontTx/>
              <a:buChar char="-"/>
            </a:pPr>
            <a:r>
              <a:rPr lang="de-DE" sz="1200" dirty="0" smtClean="0"/>
              <a:t> höhere Energiekosten</a:t>
            </a:r>
          </a:p>
          <a:p>
            <a:pPr>
              <a:buFontTx/>
              <a:buChar char="-"/>
            </a:pPr>
            <a:r>
              <a:rPr lang="de-DE" sz="1200" dirty="0" smtClean="0"/>
              <a:t> weniger Instandhaltungskosten (Hs. 6)</a:t>
            </a:r>
          </a:p>
          <a:p>
            <a:pPr>
              <a:buFontTx/>
              <a:buChar char="-"/>
            </a:pPr>
            <a:endParaRPr lang="de-DE" sz="1200" dirty="0" smtClean="0"/>
          </a:p>
          <a:p>
            <a:pPr>
              <a:buFontTx/>
              <a:buChar char="-"/>
            </a:pPr>
            <a:endParaRPr lang="de-DE" sz="1200" dirty="0" smtClean="0"/>
          </a:p>
          <a:p>
            <a:r>
              <a:rPr lang="de-DE" sz="1400" b="1" dirty="0" smtClean="0"/>
              <a:t>Abw. zum Plan:            - 300 TEUR</a:t>
            </a:r>
          </a:p>
          <a:p>
            <a:endParaRPr lang="de-DE" sz="1400" b="1" dirty="0" smtClean="0"/>
          </a:p>
          <a:p>
            <a:r>
              <a:rPr lang="de-DE" sz="1200" b="1" dirty="0" smtClean="0"/>
              <a:t>Gründe:</a:t>
            </a:r>
          </a:p>
          <a:p>
            <a:endParaRPr lang="de-DE" sz="1200" b="1" dirty="0" smtClean="0"/>
          </a:p>
          <a:p>
            <a:pPr>
              <a:buFontTx/>
              <a:buChar char="-"/>
            </a:pPr>
            <a:r>
              <a:rPr lang="de-DE" sz="1200" dirty="0" smtClean="0"/>
              <a:t>VKE nicht abgegrenzt         - 150 TEUR</a:t>
            </a:r>
          </a:p>
          <a:p>
            <a:pPr>
              <a:buFontTx/>
              <a:buChar char="-"/>
            </a:pPr>
            <a:r>
              <a:rPr lang="de-DE" sz="1200" dirty="0" smtClean="0"/>
              <a:t> unterjährige Schwankungen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678C9E-89AE-4C17-8BEB-533394B80A99}" type="slidenum">
              <a:rPr lang="de-DE" smtClean="0"/>
              <a:pPr/>
              <a:t>12</a:t>
            </a:fld>
            <a:endParaRPr lang="de-DE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AD8EEE-1697-4AAA-AAD1-8062E8AEB00C}" type="slidenum">
              <a:rPr lang="de-DE" smtClean="0"/>
              <a:pPr>
                <a:defRPr/>
              </a:pPr>
              <a:t>15</a:t>
            </a:fld>
            <a:endParaRPr lang="de-DE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60363" y="1799903"/>
            <a:ext cx="10801350" cy="1080138"/>
          </a:xfrm>
        </p:spPr>
        <p:txBody>
          <a:bodyPr/>
          <a:lstStyle>
            <a:lvl1pPr algn="l"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363" y="2880041"/>
            <a:ext cx="10801350" cy="1656045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60347" y="5940431"/>
            <a:ext cx="7921012" cy="360000"/>
          </a:xfrm>
          <a:prstGeom prst="rect">
            <a:avLst/>
          </a:prstGeom>
        </p:spPr>
        <p:txBody>
          <a:bodyPr anchor="b"/>
          <a:lstStyle>
            <a:lvl1pPr>
              <a:defRPr sz="1100"/>
            </a:lvl1pPr>
          </a:lstStyle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461381" y="5940425"/>
            <a:ext cx="539743" cy="360053"/>
          </a:xfrm>
          <a:prstGeom prst="rect">
            <a:avLst/>
          </a:prstGeom>
        </p:spPr>
        <p:txBody>
          <a:bodyPr anchor="b"/>
          <a:lstStyle>
            <a:lvl1pPr algn="r">
              <a:defRPr sz="1100"/>
            </a:lvl1pPr>
          </a:lstStyle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347" y="539741"/>
            <a:ext cx="10801366" cy="90011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0347" y="1619250"/>
            <a:ext cx="10801366" cy="4321175"/>
          </a:xfrm>
        </p:spPr>
        <p:txBody>
          <a:bodyPr/>
          <a:lstStyle>
            <a:lvl2pPr>
              <a:defRPr/>
            </a:lvl2pPr>
            <a:lvl3pPr marL="809625" indent="-277813">
              <a:buFont typeface="Symbol" pitchFamily="18" charset="2"/>
              <a:buChar char="-"/>
              <a:defRPr sz="1800"/>
            </a:lvl3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60347" y="5940431"/>
            <a:ext cx="7921012" cy="360000"/>
          </a:xfrm>
          <a:prstGeom prst="rect">
            <a:avLst/>
          </a:prstGeom>
        </p:spPr>
        <p:txBody>
          <a:bodyPr anchor="b"/>
          <a:lstStyle>
            <a:lvl1pPr>
              <a:defRPr sz="1100"/>
            </a:lvl1pPr>
          </a:lstStyle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461381" y="5940425"/>
            <a:ext cx="539743" cy="360053"/>
          </a:xfrm>
          <a:prstGeom prst="rect">
            <a:avLst/>
          </a:prstGeom>
        </p:spPr>
        <p:txBody>
          <a:bodyPr anchor="b"/>
          <a:lstStyle>
            <a:lvl1pPr algn="r">
              <a:defRPr sz="1100"/>
            </a:lvl1pPr>
          </a:lstStyle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347" y="539741"/>
            <a:ext cx="10801366" cy="90011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360346" y="1619249"/>
            <a:ext cx="5220667" cy="4321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 marL="809625" indent="-277813">
              <a:buFont typeface="Symbol" pitchFamily="18" charset="2"/>
              <a:buChar char="-"/>
              <a:tabLst/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941060" y="1619257"/>
            <a:ext cx="5220653" cy="4321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 marL="809625" indent="-277813">
              <a:buFont typeface="Symbol" pitchFamily="18" charset="2"/>
              <a:buChar char="-"/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60347" y="5940431"/>
            <a:ext cx="7921012" cy="360000"/>
          </a:xfrm>
          <a:prstGeom prst="rect">
            <a:avLst/>
          </a:prstGeom>
        </p:spPr>
        <p:txBody>
          <a:bodyPr anchor="b"/>
          <a:lstStyle>
            <a:lvl1pPr>
              <a:defRPr sz="1100"/>
            </a:lvl1pPr>
          </a:lstStyle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461381" y="5940425"/>
            <a:ext cx="539743" cy="360053"/>
          </a:xfrm>
          <a:prstGeom prst="rect">
            <a:avLst/>
          </a:prstGeom>
        </p:spPr>
        <p:txBody>
          <a:bodyPr anchor="b"/>
          <a:lstStyle>
            <a:lvl1pPr algn="r">
              <a:defRPr sz="1100"/>
            </a:lvl1pPr>
          </a:lstStyle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60347" y="539741"/>
            <a:ext cx="10801366" cy="90011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360347" y="5940431"/>
            <a:ext cx="7921012" cy="360000"/>
          </a:xfrm>
          <a:prstGeom prst="rect">
            <a:avLst/>
          </a:prstGeom>
        </p:spPr>
        <p:txBody>
          <a:bodyPr anchor="b"/>
          <a:lstStyle>
            <a:lvl1pPr>
              <a:defRPr sz="1100"/>
            </a:lvl1pPr>
          </a:lstStyle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461381" y="5940425"/>
            <a:ext cx="539743" cy="360053"/>
          </a:xfrm>
          <a:prstGeom prst="rect">
            <a:avLst/>
          </a:prstGeom>
        </p:spPr>
        <p:txBody>
          <a:bodyPr anchor="b"/>
          <a:lstStyle>
            <a:lvl1pPr algn="r">
              <a:defRPr sz="1100"/>
            </a:lvl1pPr>
          </a:lstStyle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180975" y="539742"/>
            <a:ext cx="11160125" cy="5761046"/>
          </a:xfrm>
          <a:prstGeom prst="rect">
            <a:avLst/>
          </a:prstGeom>
          <a:solidFill>
            <a:srgbClr val="E1D8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360347" y="539741"/>
            <a:ext cx="10801366" cy="900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360347" y="1799902"/>
            <a:ext cx="10801366" cy="3916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</p:txBody>
      </p:sp>
      <p:pic>
        <p:nvPicPr>
          <p:cNvPr id="8" name="Grafik 8" descr="stn_markenzeichen_rgb_1106v0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81474" y="0"/>
            <a:ext cx="144145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eck 8"/>
          <p:cNvSpPr/>
          <p:nvPr/>
        </p:nvSpPr>
        <p:spPr>
          <a:xfrm>
            <a:off x="9181474" y="6120455"/>
            <a:ext cx="1439863" cy="3603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69634" fontAlgn="auto">
              <a:spcBef>
                <a:spcPts val="0"/>
              </a:spcBef>
              <a:spcAft>
                <a:spcPts val="0"/>
              </a:spcAft>
              <a:defRPr/>
            </a:pPr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266700" indent="-266700" algn="l" rtl="0" eaLnBrk="1" fontAlgn="base" hangingPunct="1">
        <a:spcBef>
          <a:spcPct val="20000"/>
        </a:spcBef>
        <a:spcAft>
          <a:spcPct val="0"/>
        </a:spcAft>
        <a:buSzPct val="75000"/>
        <a:buFont typeface="Wingdings" pitchFamily="2" charset="2"/>
        <a:buChar char="§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1813" indent="-265113" algn="l" rtl="0" eaLnBrk="1" fontAlgn="base" hangingPunct="1">
        <a:spcBef>
          <a:spcPct val="20000"/>
        </a:spcBef>
        <a:spcAft>
          <a:spcPct val="0"/>
        </a:spcAft>
        <a:buSzPct val="75000"/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de-DE" dirty="0" smtClean="0">
                <a:latin typeface="Arial" charset="0"/>
                <a:cs typeface="Arial" charset="0"/>
              </a:rPr>
              <a:t>Quartalsbericht NürnbergStift</a:t>
            </a:r>
            <a:br>
              <a:rPr lang="de-DE" dirty="0" smtClean="0">
                <a:latin typeface="Arial" charset="0"/>
                <a:cs typeface="Arial" charset="0"/>
              </a:rPr>
            </a:br>
            <a:r>
              <a:rPr lang="de-DE" dirty="0" smtClean="0">
                <a:latin typeface="Arial" charset="0"/>
                <a:cs typeface="Arial" charset="0"/>
              </a:rPr>
              <a:t>Januar bis März 2015</a:t>
            </a:r>
          </a:p>
        </p:txBody>
      </p:sp>
      <p:sp>
        <p:nvSpPr>
          <p:cNvPr id="9219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endParaRPr lang="de-DE" dirty="0" smtClean="0">
              <a:latin typeface="Arial" charset="0"/>
              <a:cs typeface="Arial" charset="0"/>
            </a:endParaRPr>
          </a:p>
          <a:p>
            <a:pPr algn="l"/>
            <a:r>
              <a:rPr lang="de-DE" dirty="0" smtClean="0">
                <a:latin typeface="Arial" charset="0"/>
                <a:cs typeface="Arial" charset="0"/>
              </a:rPr>
              <a:t>Präsentation Werkausschuss NürnbergStift</a:t>
            </a:r>
          </a:p>
          <a:p>
            <a:pPr algn="l"/>
            <a:r>
              <a:rPr lang="de-DE" dirty="0" smtClean="0">
                <a:latin typeface="Arial" charset="0"/>
                <a:cs typeface="Arial" charset="0"/>
              </a:rPr>
              <a:t>am 23.04.2015</a:t>
            </a:r>
          </a:p>
        </p:txBody>
      </p:sp>
      <p:sp>
        <p:nvSpPr>
          <p:cNvPr id="5" name="Textfeld 4"/>
          <p:cNvSpPr txBox="1"/>
          <p:nvPr/>
        </p:nvSpPr>
        <p:spPr>
          <a:xfrm>
            <a:off x="411150" y="546865"/>
            <a:ext cx="1031743" cy="241980"/>
          </a:xfrm>
          <a:prstGeom prst="rect">
            <a:avLst/>
          </a:prstGeom>
          <a:noFill/>
        </p:spPr>
        <p:txBody>
          <a:bodyPr wrap="none" lIns="108000" tIns="36000" bIns="36000" rtlCol="0" anchor="ctr" anchorCtr="0">
            <a:spAutoFit/>
          </a:bodyPr>
          <a:lstStyle/>
          <a:p>
            <a:r>
              <a:rPr lang="de-DE" sz="1100" dirty="0" smtClean="0"/>
              <a:t>NürnbergStift</a:t>
            </a:r>
            <a:endParaRPr lang="de-DE" sz="1100" dirty="0"/>
          </a:p>
        </p:txBody>
      </p:sp>
      <p:pic>
        <p:nvPicPr>
          <p:cNvPr id="6" name="Grafik 5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81658" y="6120455"/>
            <a:ext cx="1440000" cy="3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Erträge NüSt 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2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1920346" y="679626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Erträge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Steigerung der Erträge gegenüber dem Vorjahr im Zeitraum Januar bis März um ca. 500 TEUR, bzw. 8,4 %.</a:t>
            </a:r>
          </a:p>
          <a:p>
            <a:pPr lvl="1">
              <a:buNone/>
            </a:pPr>
            <a:r>
              <a:rPr lang="de-DE" dirty="0" smtClean="0"/>
              <a:t>Gründe: </a:t>
            </a:r>
          </a:p>
          <a:p>
            <a:pPr lvl="2"/>
            <a:r>
              <a:rPr lang="de-DE" dirty="0" smtClean="0"/>
              <a:t>Höhere Pflegesätze</a:t>
            </a:r>
          </a:p>
          <a:p>
            <a:pPr lvl="2"/>
            <a:r>
              <a:rPr lang="de-DE" dirty="0" smtClean="0"/>
              <a:t>Höhere Nebenerlöse durch Vermietung</a:t>
            </a:r>
          </a:p>
          <a:p>
            <a:endParaRPr lang="de-DE" dirty="0" smtClean="0"/>
          </a:p>
          <a:p>
            <a:r>
              <a:rPr lang="de-DE" dirty="0" smtClean="0"/>
              <a:t>Aber: Erträge liegen um ca. 360 TEUR unter Plan u.a. wegen Abweichungen    in AHS und AHP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3</a:t>
            </a:fld>
            <a:endParaRPr lang="de-DE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Erträge AHS 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1920346" y="679626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Erträge AHR 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5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1920346" y="679626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Erträge AHJ 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6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1920346" y="679626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Erträge AHP 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7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1920346" y="679626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Erträge Reha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8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2016621" y="719807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Gesamtaufwendungen NüSt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2016621" y="719807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Personalaufwendungen NüSt</a:t>
            </a:r>
            <a:br>
              <a:rPr lang="de-DE" sz="2400" dirty="0" smtClean="0"/>
            </a:br>
            <a:r>
              <a:rPr lang="de-DE" sz="2400" dirty="0" smtClean="0"/>
              <a:t>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1920346" y="679626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Personalaufwendungen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Steigerung zum Vorjahr ca. 300 TEUR</a:t>
            </a:r>
          </a:p>
          <a:p>
            <a:pPr lvl="1">
              <a:buNone/>
            </a:pPr>
            <a:r>
              <a:rPr lang="de-DE" dirty="0" smtClean="0"/>
              <a:t>Gründe:</a:t>
            </a:r>
          </a:p>
          <a:p>
            <a:pPr lvl="2"/>
            <a:r>
              <a:rPr lang="de-DE" dirty="0" smtClean="0"/>
              <a:t>Tariferhöhung 3 %</a:t>
            </a:r>
          </a:p>
          <a:p>
            <a:pPr lvl="2"/>
            <a:r>
              <a:rPr lang="de-DE" dirty="0" smtClean="0"/>
              <a:t>Neuer Schlüssel für Betreuungskräfte</a:t>
            </a:r>
          </a:p>
          <a:p>
            <a:pPr lvl="2"/>
            <a:r>
              <a:rPr lang="de-DE" dirty="0" smtClean="0"/>
              <a:t>Mehr Personal in Pflege und Verwaltung</a:t>
            </a:r>
          </a:p>
          <a:p>
            <a:pPr lvl="2">
              <a:buNone/>
            </a:pPr>
            <a:endParaRPr lang="de-DE" dirty="0" smtClean="0"/>
          </a:p>
          <a:p>
            <a:pPr lvl="2">
              <a:buNone/>
            </a:pPr>
            <a:endParaRPr lang="de-DE" dirty="0" smtClean="0"/>
          </a:p>
          <a:p>
            <a:r>
              <a:rPr lang="de-DE" dirty="0" smtClean="0"/>
              <a:t>Ca. 100 TEUR unter Plan</a:t>
            </a:r>
          </a:p>
          <a:p>
            <a:pPr lvl="1">
              <a:buNone/>
            </a:pPr>
            <a:r>
              <a:rPr lang="de-DE" dirty="0" smtClean="0"/>
              <a:t>Gründe:</a:t>
            </a:r>
          </a:p>
          <a:p>
            <a:pPr lvl="2"/>
            <a:r>
              <a:rPr lang="de-DE" dirty="0" smtClean="0"/>
              <a:t>Niedrigere Belegung in AHS und AHP</a:t>
            </a:r>
          </a:p>
          <a:p>
            <a:pPr lvl="2"/>
            <a:r>
              <a:rPr lang="de-DE" dirty="0" smtClean="0"/>
              <a:t>Schlechterer Pflegestufenmix in AHJ</a:t>
            </a:r>
          </a:p>
          <a:p>
            <a:pPr lvl="2"/>
            <a:r>
              <a:rPr lang="de-DE" dirty="0" smtClean="0"/>
              <a:t>Tariferhöhung erst ab März wirksam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11</a:t>
            </a:fld>
            <a:endParaRPr lang="de-DE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400" dirty="0" smtClean="0"/>
              <a:t>Sachaufwendungen NüSt	</a:t>
            </a:r>
            <a:endParaRPr lang="de-DE" sz="2400" dirty="0"/>
          </a:p>
        </p:txBody>
      </p:sp>
      <p:sp>
        <p:nvSpPr>
          <p:cNvPr id="7" name="Inhaltsplatzhalt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pPr lvl="1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12</a:t>
            </a:fld>
            <a:endParaRPr lang="de-DE" dirty="0"/>
          </a:p>
        </p:txBody>
      </p:sp>
      <p:graphicFrame>
        <p:nvGraphicFramePr>
          <p:cNvPr id="9" name="Diagramm 8"/>
          <p:cNvGraphicFramePr/>
          <p:nvPr/>
        </p:nvGraphicFramePr>
        <p:xfrm>
          <a:off x="1920346" y="679626"/>
          <a:ext cx="7681383" cy="51209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Sachaufwendungen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Keine Veränderung zum Vorjahr</a:t>
            </a:r>
          </a:p>
          <a:p>
            <a:pPr lvl="1">
              <a:buNone/>
            </a:pPr>
            <a:r>
              <a:rPr lang="de-DE" dirty="0" smtClean="0"/>
              <a:t>Gründe:</a:t>
            </a:r>
          </a:p>
          <a:p>
            <a:pPr lvl="2"/>
            <a:r>
              <a:rPr lang="de-DE" dirty="0" smtClean="0"/>
              <a:t>Höhere Energiekosten</a:t>
            </a:r>
          </a:p>
          <a:p>
            <a:pPr lvl="2"/>
            <a:r>
              <a:rPr lang="de-DE" dirty="0" smtClean="0"/>
              <a:t>Niedrigere Instandhaltungskosten (Umbau Haus 6)</a:t>
            </a:r>
          </a:p>
          <a:p>
            <a:pPr lvl="2"/>
            <a:endParaRPr lang="de-DE" dirty="0" smtClean="0"/>
          </a:p>
          <a:p>
            <a:r>
              <a:rPr lang="de-DE" dirty="0" smtClean="0"/>
              <a:t>Ca. 250 TEUR unter Plan</a:t>
            </a:r>
          </a:p>
          <a:p>
            <a:pPr lvl="1">
              <a:buNone/>
            </a:pPr>
            <a:r>
              <a:rPr lang="de-DE" dirty="0" smtClean="0"/>
              <a:t>Gründe:</a:t>
            </a:r>
          </a:p>
          <a:p>
            <a:pPr lvl="2"/>
            <a:r>
              <a:rPr lang="de-DE" dirty="0" smtClean="0"/>
              <a:t>Erforderliche Instandhaltungsmaßnahmen stehen noch aus</a:t>
            </a:r>
          </a:p>
          <a:p>
            <a:pPr lvl="2"/>
            <a:r>
              <a:rPr lang="de-DE" dirty="0" smtClean="0"/>
              <a:t>Kein linearer Verlauf der Sachaufwandsentwicklung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13</a:t>
            </a:fld>
            <a:endParaRPr lang="de-DE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Liquiditätsentwicklung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NürnbergStift  |  Werkausschuss vom 23.04.2015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5BFAB0-A84A-45A6-A1D2-9C982F5AE140}" type="slidenum">
              <a:rPr lang="de-DE" smtClean="0"/>
              <a:pPr>
                <a:defRPr/>
              </a:pPr>
              <a:t>14</a:t>
            </a:fld>
            <a:endParaRPr lang="de-DE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477" y="1295871"/>
            <a:ext cx="9433048" cy="4550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ctrTitle"/>
          </p:nvPr>
        </p:nvSpPr>
        <p:spPr>
          <a:xfrm>
            <a:off x="360347" y="1774184"/>
            <a:ext cx="10698292" cy="925834"/>
          </a:xfrm>
        </p:spPr>
        <p:txBody>
          <a:bodyPr/>
          <a:lstStyle/>
          <a:p>
            <a:r>
              <a:rPr lang="de-DE" dirty="0" smtClean="0">
                <a:latin typeface="Arial" charset="0"/>
                <a:cs typeface="Arial" charset="0"/>
              </a:rPr>
              <a:t>Vielen Dank für Ihre Aufmerksamkeit.</a:t>
            </a:r>
          </a:p>
        </p:txBody>
      </p:sp>
      <p:sp>
        <p:nvSpPr>
          <p:cNvPr id="17411" name="Untertitel 2"/>
          <p:cNvSpPr txBox="1">
            <a:spLocks/>
          </p:cNvSpPr>
          <p:nvPr/>
        </p:nvSpPr>
        <p:spPr bwMode="auto">
          <a:xfrm>
            <a:off x="360347" y="4088759"/>
            <a:ext cx="5220667" cy="1851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64" tIns="53482" rIns="106964" bIns="53482"/>
          <a:lstStyle/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 smtClean="0">
                <a:cs typeface="Arial" charset="0"/>
              </a:rPr>
              <a:t>Stadt Nürnberg - NürnbergStift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Werkleitung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Regensburger Str. 388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90480 Nürnberg</a:t>
            </a:r>
            <a:endParaRPr lang="de-DE" sz="1800" dirty="0">
              <a:cs typeface="Arial" charset="0"/>
            </a:endParaRPr>
          </a:p>
        </p:txBody>
      </p:sp>
      <p:sp>
        <p:nvSpPr>
          <p:cNvPr id="17412" name="Untertitel 2"/>
          <p:cNvSpPr txBox="1">
            <a:spLocks/>
          </p:cNvSpPr>
          <p:nvPr/>
        </p:nvSpPr>
        <p:spPr bwMode="auto">
          <a:xfrm>
            <a:off x="5761037" y="4088759"/>
            <a:ext cx="5400676" cy="1851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6964" tIns="53482" rIns="106964" bIns="53482"/>
          <a:lstStyle/>
          <a:p>
            <a:pPr>
              <a:spcBef>
                <a:spcPct val="20000"/>
              </a:spcBef>
              <a:buSzPct val="75000"/>
              <a:buFont typeface="Wingdings" pitchFamily="2" charset="2"/>
              <a:buNone/>
            </a:pPr>
            <a:r>
              <a:rPr lang="de-DE" sz="1800" dirty="0" smtClean="0">
                <a:cs typeface="Arial" charset="0"/>
              </a:rPr>
              <a:t>Michael Pflügner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>+</a:t>
            </a:r>
            <a:r>
              <a:rPr lang="de-DE" sz="1800" dirty="0" smtClean="0">
                <a:cs typeface="Arial" charset="0"/>
              </a:rPr>
              <a:t>49 (0)9 11 </a:t>
            </a:r>
            <a:r>
              <a:rPr lang="de-DE" sz="1800" dirty="0">
                <a:cs typeface="Arial" charset="0"/>
              </a:rPr>
              <a:t>/ </a:t>
            </a:r>
            <a:r>
              <a:rPr lang="de-DE" sz="1800" dirty="0" smtClean="0">
                <a:cs typeface="Arial" charset="0"/>
              </a:rPr>
              <a:t>2 15 31 - 801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 smtClean="0">
                <a:cs typeface="Arial" charset="0"/>
              </a:rPr>
              <a:t>michael.pfluegner@stadt.nuernberg.de</a:t>
            </a:r>
            <a:r>
              <a:rPr lang="de-DE" sz="1800" dirty="0">
                <a:cs typeface="Arial" charset="0"/>
              </a:rPr>
              <a:t/>
            </a:r>
            <a:br>
              <a:rPr lang="de-DE" sz="1800" dirty="0">
                <a:cs typeface="Arial" charset="0"/>
              </a:rPr>
            </a:br>
            <a:r>
              <a:rPr lang="de-DE" sz="1800" dirty="0">
                <a:cs typeface="Arial" charset="0"/>
              </a:rPr>
              <a:t>http://</a:t>
            </a:r>
            <a:r>
              <a:rPr lang="de-DE" sz="1800" dirty="0" smtClean="0">
                <a:cs typeface="Arial" charset="0"/>
              </a:rPr>
              <a:t>www.nuernbergstift.de</a:t>
            </a:r>
            <a:endParaRPr lang="de-DE" sz="1800" dirty="0">
              <a:cs typeface="Arial" charset="0"/>
            </a:endParaRPr>
          </a:p>
        </p:txBody>
      </p:sp>
      <p:pic>
        <p:nvPicPr>
          <p:cNvPr id="7" name="Grafik 6" descr="Klammer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81658" y="6120455"/>
            <a:ext cx="1440000" cy="36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rlage_Nbg_16_9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'1.0' encoding='UTF-8' standalone='no' ?><Relationships xmlns="http://schemas.openxmlformats.org/package/2006/relationships"><Relationship Id="rId1" Type="http://schemas.openxmlformats.org/officeDocument/2006/relationships/customXmlProps" Target="itemProps1.xml" /></Relationships>
</file>

<file path=customXml/item1.xml><?xml version="1.0" encoding="utf-8"?>
<f:fields xmlns:f="http://schemas.fabasoft.com/folio/2007/fields">
  <f:record ref="">
    <f:field ref="objname" par="" text="G:\Werkausschuss NürnbergStift\Werkausschuss 2015\Werkausschuss 2015 04 23\TOP 2 Quartalsbericht Finanzen\2015_Quartalsbericht I NüSt_V08.pptx"/>
    <f:field ref="objsubject" par="" text=""/>
    <f:field ref="objcreatedby" par="" text="eris_svc"/>
    <f:field ref="objcreatedat" par="" text="29.08.2016 14:48:12"/>
    <f:field ref="objchangedby" par="" text="eris_svc"/>
    <f:field ref="objmodifiedat" par="" text="29.08.2016 14:48:23"/>
    <f:field ref="doc_FSCFOLIO_1_1001_FieldDocumentNumber" par="" text=""/>
    <f:field ref="doc_FSCFOLIO_1_1001_FieldSubject" par="" text=""/>
    <f:field ref="FSCFOLIO_1_1001_FieldCurrentUser" par="" text="elan_ris_test"/>
    <f:field ref="CCAPRECONFIG_15_1001_Objektname" par="" text="G:\Werkausschuss NürnbergStift\Werkausschuss 2015\Werkausschuss 2015 04 23\TOP 2 Quartalsbericht Finanzen\2015_Quartalsbericht I NüSt_V08.pptx"/>
    <f:field ref="DEPRECONFIG_15_1001_Objektname" par="" text="G:\Werkausschuss NürnbergStift\Werkausschuss 2015\Werkausschuss 2015 04 23\TOP 2 Quartalsbericht Finanzen\2015_Quartalsbericht I NüSt_V08.pptx"/>
  </f:record>
  <f:record inx="1" ref="">
    <f:field ref="DEPRECONFIG_15_1001_Anrede" par="" text=""/>
    <f:field ref="DEPRECONFIG_15_1001_Titel" par="" text=""/>
    <f:field ref="DEPRECONFIG_15_1001_Vorname" par="" text=""/>
    <f:field ref="DEPRECONFIG_15_1001_Nachname" par="" text=""/>
    <f:field ref="DEPRECONFIG_15_1001_Strasse" par="" text=""/>
    <f:field ref="DEPRECONFIG_15_1001_Hausnummer" par="" text=""/>
    <f:field ref="DEPRECONFIG_15_1001_Postleitzahl" par="" text=""/>
    <f:field ref="DEPRECONFIG_15_1001_Ort" par="" text=""/>
    <f:field ref="DEPRECONFIG_15_1001_EMailAdresse" par="" text=""/>
    <f:field ref="DEPRECONFIG_15_1001_Geschlecht" par="" text=""/>
    <f:field ref="DEPRECONFIG_15_1001_Land" par="" text=""/>
    <f:field ref="DEPRECONFIG_15_1001_Organisationsname" par="" text=""/>
    <f:field ref="DEPRECONFIG_15_1001_Organisationskurzname" par="" text=""/>
    <f:field ref="NUERNBERGCFG_15_1700_Briefanrede" par="" text=""/>
    <f:field ref="NUERNBERGCFG_15_1700_Namenszusatz" par="" text=""/>
    <f:field ref="NUERNBERGCFG_15_1700_Zusaetzliche_Adressangaben" par="" text=""/>
    <f:field ref="NUERNBERGCFG_15_1700_Postfach" par="" text=""/>
    <f:field ref="NUERNBERGCFG_15_1700_Fax" par="" text=""/>
  </f:record>
  <f:display par="" text="...">
    <f:field ref="FSCFOLIO_1_1001_FieldCurrentUser" text="Aktueller Benutzer"/>
    <f:field ref="objsubject" text="Betreff (einzeilig)"/>
    <f:field ref="objcreatedat" text="Erzeugt am/um"/>
    <f:field ref="objcreatedby" text="Erzeugt von"/>
    <f:field ref="objmodifiedat" text="Letzte Änderung am/um"/>
    <f:field ref="objchangedby" text="Letzte Änderung von"/>
    <f:field ref="objname" text="Name"/>
    <f:field ref="CCAPRECONFIG_15_1001_Objektname" text="Objektname"/>
    <f:field ref="DEPRECONFIG_15_1001_Objektname" text="Objektname"/>
  </f:display>
  <f:display par="" text="Serialcontext &gt; Adressat/innen">
    <f:field ref="DEPRECONFIG_15_1001_Anrede" text="Anrede"/>
    <f:field ref="NUERNBERGCFG_15_1700_Briefanrede" text="Briefanrede"/>
    <f:field ref="DEPRECONFIG_15_1001_EMailAdresse" text="E-Mail-Adresse"/>
    <f:field ref="NUERNBERGCFG_15_1700_Fax" text="Fax"/>
    <f:field ref="DEPRECONFIG_15_1001_Geschlecht" text="Geschlecht"/>
    <f:field ref="DEPRECONFIG_15_1001_Hausnummer" text="Hausnummer"/>
    <f:field ref="DEPRECONFIG_15_1001_Land" text="Land"/>
    <f:field ref="DEPRECONFIG_15_1001_Nachname" text="Nachname"/>
    <f:field ref="NUERNBERGCFG_15_1700_Namenszusatz" text="Namenszusatz"/>
    <f:field ref="DEPRECONFIG_15_1001_Organisationskurzname" text="Organisationskurzname"/>
    <f:field ref="DEPRECONFIG_15_1001_Organisationsname" text="Organisationsname"/>
    <f:field ref="DEPRECONFIG_15_1001_Ort" text="Ort"/>
    <f:field ref="NUERNBERGCFG_15_1700_Postfach" text="Postfach"/>
    <f:field ref="DEPRECONFIG_15_1001_Postleitzahl" text="Postleitzahl"/>
    <f:field ref="DEPRECONFIG_15_1001_Strasse" text="Strasse"/>
    <f:field ref="DEPRECONFIG_15_1001_Titel" text="Titel"/>
    <f:field ref="DEPRECONFIG_15_1001_Vorname" text="Vorname"/>
    <f:field ref="NUERNBERGCFG_15_1700_Zusaetzliche_Adressangaben" text="Zusätzliche Adressangaben"/>
  </f:display>
  <f:display par="" text="Serienbrief">
    <f:field ref="doc_FSCFOLIO_1_1001_FieldSubject" text="Betreff"/>
    <f:field ref="doc_FSCFOLIO_1_1001_FieldDocumentNumber" text="Dokument Nummer"/>
  </f:display>
</f:fields>
</file>

<file path=customXml/itemProps1.xml><?xml version="1.0" encoding="utf-8"?>
<ds:datastoreItem xmlns:ds="http://schemas.openxmlformats.org/officeDocument/2006/customXml" ds:itemID="{4E8A9591-F074-446B-902F-511FF79C122F}">
  <ds:schemaRefs>
    <ds:schemaRef ds:uri="http://schemas.fabasoft.com/folio/2007/field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Vorlage_Nbg_16_9</Template>
  <TotalTime>0</TotalTime>
  <Words>557</Words>
  <Application>Microsoft Office PowerPoint</Application>
  <PresentationFormat>Benutzerdefiniert</PresentationFormat>
  <Paragraphs>181</Paragraphs>
  <Slides>15</Slides>
  <Notes>12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6" baseType="lpstr">
      <vt:lpstr>Vorlage_Nbg_16_9</vt:lpstr>
      <vt:lpstr>Quartalsbericht NürnbergStift Januar bis März 2015</vt:lpstr>
      <vt:lpstr>Erträge NüSt  </vt:lpstr>
      <vt:lpstr>Erträge</vt:lpstr>
      <vt:lpstr>Erträge AHS  </vt:lpstr>
      <vt:lpstr>Erträge AHR  </vt:lpstr>
      <vt:lpstr>Erträge AHJ  </vt:lpstr>
      <vt:lpstr>Erträge AHP  </vt:lpstr>
      <vt:lpstr>Erträge Reha </vt:lpstr>
      <vt:lpstr>Gesamtaufwendungen NüSt</vt:lpstr>
      <vt:lpstr>Personalaufwendungen NüSt  </vt:lpstr>
      <vt:lpstr>Personalaufwendungen</vt:lpstr>
      <vt:lpstr>Sachaufwendungen NüSt </vt:lpstr>
      <vt:lpstr>Sachaufwendungen</vt:lpstr>
      <vt:lpstr>Liquiditätsentwicklung</vt:lpstr>
      <vt:lpstr>Vielen Dank für Ihre Aufmerksamkeit.</vt:lpstr>
    </vt:vector>
  </TitlesOfParts>
  <Company>NürnbergStift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Thema</dc:title>
  <dc:creator>lorenzge</dc:creator>
  <cp:lastModifiedBy>lorenzge</cp:lastModifiedBy>
  <cp:revision>412</cp:revision>
  <dcterms:created xsi:type="dcterms:W3CDTF">2014-01-02T14:20:45Z</dcterms:created>
  <dcterms:modified xsi:type="dcterms:W3CDTF">2015-04-22T11:35:11Z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name="FSC#NUERNBERG@15.1700:DocumentReference" pid="2" fmtid="{D5CDD505-2E9C-101B-9397-08002B2CF9AE}">
    <vt:lpwstr/>
  </property>
  <property name="FSC#NUERNBERG@15.1700:DraftAcceptedBy" pid="3" fmtid="{D5CDD505-2E9C-101B-9397-08002B2CF9AE}">
    <vt:lpwstr/>
  </property>
  <property name="FSC#CFGBAYERN@15.1400:BankDetailsIDOwnerGroup" pid="4" fmtid="{D5CDD505-2E9C-101B-9397-08002B2CF9AE}">
    <vt:lpwstr/>
  </property>
  <property name="FSC#CFGBAYERN@15.1400:BankDetailsOwnerGroup" pid="5" fmtid="{D5CDD505-2E9C-101B-9397-08002B2CF9AE}">
    <vt:lpwstr/>
  </property>
  <property name="FSC#CFGBAYERN@15.1400:VisitingHoursOwnerGroup" pid="6" fmtid="{D5CDD505-2E9C-101B-9397-08002B2CF9AE}">
    <vt:lpwstr/>
  </property>
  <property name="FSC#CFGBAYERN@15.1400:DocumentFileSubject" pid="7" fmtid="{D5CDD505-2E9C-101B-9397-08002B2CF9AE}">
    <vt:lpwstr/>
  </property>
  <property name="FSC#CFGBAYERN@15.1400:BankDetailsBICOwnerGroup" pid="8" fmtid="{D5CDD505-2E9C-101B-9397-08002B2CF9AE}">
    <vt:lpwstr/>
  </property>
  <property name="FSC#CFGBAYERN@15.1400:AddrDate" pid="9" fmtid="{D5CDD505-2E9C-101B-9397-08002B2CF9AE}">
    <vt:lpwstr/>
  </property>
  <property name="FSC#CFGBAYERN@15.1400:OwnerGroupOfficeBuilding" pid="10" fmtid="{D5CDD505-2E9C-101B-9397-08002B2CF9AE}">
    <vt:lpwstr/>
  </property>
  <property name="FSC#CFGBAYERN@15.1400:OwnerFunction" pid="11" fmtid="{D5CDD505-2E9C-101B-9397-08002B2CF9AE}">
    <vt:lpwstr/>
  </property>
  <property name="FSC#CFGBAYERN@15.1400:OwnerGender" pid="12" fmtid="{D5CDD505-2E9C-101B-9397-08002B2CF9AE}">
    <vt:lpwstr/>
  </property>
  <property name="FSC#CFGBAYERN@15.1400:OwnerSurName" pid="13" fmtid="{D5CDD505-2E9C-101B-9397-08002B2CF9AE}">
    <vt:lpwstr/>
  </property>
  <property name="FSC#CFGBAYERN@15.1400:OwnerNameAffix" pid="14" fmtid="{D5CDD505-2E9C-101B-9397-08002B2CF9AE}">
    <vt:lpwstr/>
  </property>
  <property name="FSC#CFGBAYERN@15.1400:OwnerTitle" pid="15" fmtid="{D5CDD505-2E9C-101B-9397-08002B2CF9AE}">
    <vt:lpwstr/>
  </property>
  <property name="FSC#CFGBAYERN@15.1400:OwnerFirstName" pid="16" fmtid="{D5CDD505-2E9C-101B-9397-08002B2CF9AE}">
    <vt:lpwstr/>
  </property>
  <property name="FSC#CFGBAYERN@15.1400:EmailOwnerGroup" pid="17" fmtid="{D5CDD505-2E9C-101B-9397-08002B2CF9AE}">
    <vt:lpwstr/>
  </property>
  <property name="FSC#CFGBAYERN@15.1400:EmailOwner" pid="18" fmtid="{D5CDD505-2E9C-101B-9397-08002B2CF9AE}">
    <vt:lpwstr/>
  </property>
  <property name="FSC#CFGBAYERN@15.1400:FaxNumberOwnerGroup" pid="19" fmtid="{D5CDD505-2E9C-101B-9397-08002B2CF9AE}">
    <vt:lpwstr/>
  </property>
  <property name="FSC#CFGBAYERN@15.1400:ForeignNr" pid="20" fmtid="{D5CDD505-2E9C-101B-9397-08002B2CF9AE}">
    <vt:lpwstr/>
  </property>
  <property name="FSC#CFGBAYERN@15.1400:BankDetailsIBANOwnerGroup" pid="21" fmtid="{D5CDD505-2E9C-101B-9397-08002B2CF9AE}">
    <vt:lpwstr/>
  </property>
  <property name="FSC#CFGBAYERN@15.1400:BankDetailsNameOwnerGroup" pid="22" fmtid="{D5CDD505-2E9C-101B-9397-08002B2CF9AE}">
    <vt:lpwstr/>
  </property>
  <property name="FSC#CFGBAYERN@15.1400:OrganizationOwnerGroup" pid="23" fmtid="{D5CDD505-2E9C-101B-9397-08002B2CF9AE}">
    <vt:lpwstr/>
  </property>
  <property name="FSC#CFGBAYERN@15.1400:SignFinalVersionByFunction" pid="24" fmtid="{D5CDD505-2E9C-101B-9397-08002B2CF9AE}">
    <vt:lpwstr/>
  </property>
  <property name="FSC#CFGBAYERN@15.1400:SignFinalVersionBySurname" pid="25" fmtid="{D5CDD505-2E9C-101B-9397-08002B2CF9AE}">
    <vt:lpwstr/>
  </property>
  <property name="FSC#CFGBAYERN@15.1400:SignFinalVersionByNameAffix" pid="26" fmtid="{D5CDD505-2E9C-101B-9397-08002B2CF9AE}">
    <vt:lpwstr/>
  </property>
  <property name="FSC#CFGBAYERN@15.1400:SignFinalVersionByTitle" pid="27" fmtid="{D5CDD505-2E9C-101B-9397-08002B2CF9AE}">
    <vt:lpwstr/>
  </property>
  <property name="FSC#CFGBAYERN@15.1400:SignFinalVersionByFirstname" pid="28" fmtid="{D5CDD505-2E9C-101B-9397-08002B2CF9AE}">
    <vt:lpwstr/>
  </property>
  <property name="FSC#CFGBAYERN@15.1400:SignFinalVersionByJobTitle" pid="29" fmtid="{D5CDD505-2E9C-101B-9397-08002B2CF9AE}">
    <vt:lpwstr/>
  </property>
  <property name="FSC#CFGBAYERN@15.1400:TelNumberOwner" pid="30" fmtid="{D5CDD505-2E9C-101B-9397-08002B2CF9AE}">
    <vt:lpwstr/>
  </property>
  <property name="FSC#CFGBAYERN@15.1400:URLOwnerGroup" pid="31" fmtid="{D5CDD505-2E9C-101B-9397-08002B2CF9AE}">
    <vt:lpwstr/>
  </property>
  <property name="FSC#CFGBAYERN@15.1400:TransportConnectionOwnerGroup" pid="32" fmtid="{D5CDD505-2E9C-101B-9397-08002B2CF9AE}">
    <vt:lpwstr/>
  </property>
  <property name="FSC#CFGBAYERN@15.1400:OwnerRoomNumber" pid="33" fmtid="{D5CDD505-2E9C-101B-9397-08002B2CF9AE}">
    <vt:lpwstr/>
  </property>
  <property name="FSC#NUERNBERGCFG@15.1700:SignFinalVersionByOrganization" pid="34" fmtid="{D5CDD505-2E9C-101B-9397-08002B2CF9AE}">
    <vt:lpwstr/>
  </property>
  <property name="FSC#NUERNBERGCFG@15.1700:OwnerUserAbbreviation" pid="35" fmtid="{D5CDD505-2E9C-101B-9397-08002B2CF9AE}">
    <vt:lpwstr/>
  </property>
  <property name="FSC#NUERNBERGCFG@15.1700:OwnerActionDesignator" pid="36" fmtid="{D5CDD505-2E9C-101B-9397-08002B2CF9AE}">
    <vt:lpwstr/>
  </property>
  <property name="FSC#NUERNBERGCFG@15.1700:CurrentUserPersonActionDesignator" pid="37" fmtid="{D5CDD505-2E9C-101B-9397-08002B2CF9AE}">
    <vt:lpwstr/>
  </property>
  <property name="FSC#NUERNBERGCFG@15.1700:CurrentUserRoleActionDesignator" pid="38" fmtid="{D5CDD505-2E9C-101B-9397-08002B2CF9AE}">
    <vt:lpwstr/>
  </property>
  <property name="FSC#NUERNBERGCFG@15.1700:CurrentGroupName" pid="39" fmtid="{D5CDD505-2E9C-101B-9397-08002B2CF9AE}">
    <vt:lpwstr>Bürgermeisteramt</vt:lpwstr>
  </property>
  <property name="FSC#NUERNBERGCFG@15.1700:DocumentReference" pid="40" fmtid="{D5CDD505-2E9C-101B-9397-08002B2CF9AE}">
    <vt:lpwstr/>
  </property>
  <property name="FSC#NUERNBERGCFG@15.1700:DraftAcceptby" pid="41" fmtid="{D5CDD505-2E9C-101B-9397-08002B2CF9AE}">
    <vt:lpwstr/>
  </property>
  <property name="FSC#NUERNBERGCFG@15.1700:BankDetailsIDOwnerGroup" pid="42" fmtid="{D5CDD505-2E9C-101B-9397-08002B2CF9AE}">
    <vt:lpwstr/>
  </property>
  <property name="FSC#NUERNBERGCFG@15.1700:BankDetailsOwnerGroup" pid="43" fmtid="{D5CDD505-2E9C-101B-9397-08002B2CF9AE}">
    <vt:lpwstr/>
  </property>
  <property name="FSC#NUERNBERGCFG@15.1700:VisitingHoursOwnerGroup" pid="44" fmtid="{D5CDD505-2E9C-101B-9397-08002B2CF9AE}">
    <vt:lpwstr/>
  </property>
  <property name="FSC#NUERNBERGCFG@15.1700:DocumentFileSubject" pid="45" fmtid="{D5CDD505-2E9C-101B-9397-08002B2CF9AE}">
    <vt:lpwstr/>
  </property>
  <property name="FSC#NUERNBERGCFG@15.1700:BankDetailsBICOwnerGroup" pid="46" fmtid="{D5CDD505-2E9C-101B-9397-08002B2CF9AE}">
    <vt:lpwstr/>
  </property>
  <property name="FSC#NUERNBERGCFG@15.1700:AddrDate" pid="47" fmtid="{D5CDD505-2E9C-101B-9397-08002B2CF9AE}">
    <vt:lpwstr/>
  </property>
  <property name="FSC#NUERNBERGCFG@15.1700:ReferDate" pid="48" fmtid="{D5CDD505-2E9C-101B-9397-08002B2CF9AE}">
    <vt:lpwstr/>
  </property>
  <property name="FSC#NUERNBERGCFG@15.1700:OwnerGroupOfficeBuilding" pid="49" fmtid="{D5CDD505-2E9C-101B-9397-08002B2CF9AE}">
    <vt:lpwstr/>
  </property>
  <property name="FSC#NUERNBERGCFG@15.1700:OwnerFunction" pid="50" fmtid="{D5CDD505-2E9C-101B-9397-08002B2CF9AE}">
    <vt:lpwstr/>
  </property>
  <property name="FSC#NUERNBERGCFG@15.1700:OwnerGender" pid="51" fmtid="{D5CDD505-2E9C-101B-9397-08002B2CF9AE}">
    <vt:lpwstr/>
  </property>
  <property name="FSC#NUERNBERGCFG@15.1700:OwnerSurName" pid="52" fmtid="{D5CDD505-2E9C-101B-9397-08002B2CF9AE}">
    <vt:lpwstr/>
  </property>
  <property name="FSC#NUERNBERGCFG@15.1700:OwnerNameAffix" pid="53" fmtid="{D5CDD505-2E9C-101B-9397-08002B2CF9AE}">
    <vt:lpwstr/>
  </property>
  <property name="FSC#NUERNBERGCFG@15.1700:OwnerTitle" pid="54" fmtid="{D5CDD505-2E9C-101B-9397-08002B2CF9AE}">
    <vt:lpwstr/>
  </property>
  <property name="FSC#NUERNBERGCFG@15.1700:OwnerFirstName" pid="55" fmtid="{D5CDD505-2E9C-101B-9397-08002B2CF9AE}">
    <vt:lpwstr/>
  </property>
  <property name="FSC#NUERNBERGCFG@15.1700:EmailOwnerGroup" pid="56" fmtid="{D5CDD505-2E9C-101B-9397-08002B2CF9AE}">
    <vt:lpwstr/>
  </property>
  <property name="FSC#NUERNBERGCFG@15.1700:EmailOwner" pid="57" fmtid="{D5CDD505-2E9C-101B-9397-08002B2CF9AE}">
    <vt:lpwstr/>
  </property>
  <property name="FSC#NUERNBERGCFG@15.1700:FaxNumberOwnerGroup" pid="58" fmtid="{D5CDD505-2E9C-101B-9397-08002B2CF9AE}">
    <vt:lpwstr/>
  </property>
  <property name="FSC#NUERNBERGCFG@15.1700:ForeignNr" pid="59" fmtid="{D5CDD505-2E9C-101B-9397-08002B2CF9AE}">
    <vt:lpwstr/>
  </property>
  <property name="FSC#NUERNBERGCFG@15.1700:BankDetailsIBANOwnerGroup" pid="60" fmtid="{D5CDD505-2E9C-101B-9397-08002B2CF9AE}">
    <vt:lpwstr/>
  </property>
  <property name="FSC#NUERNBERGCFG@15.1700:BankDetailsNameOwnerGroup" pid="61" fmtid="{D5CDD505-2E9C-101B-9397-08002B2CF9AE}">
    <vt:lpwstr/>
  </property>
  <property name="FSC#NUERNBERGCFG@15.1700:OrganizationOwnerGroup" pid="62" fmtid="{D5CDD505-2E9C-101B-9397-08002B2CF9AE}">
    <vt:lpwstr/>
  </property>
  <property name="FSC#NUERNBERGCFG@15.1700:SignFinalVersionByFunction" pid="63" fmtid="{D5CDD505-2E9C-101B-9397-08002B2CF9AE}">
    <vt:lpwstr/>
  </property>
  <property name="FSC#NUERNBERGCFG@15.1700:SignFinalVersionBySurname" pid="64" fmtid="{D5CDD505-2E9C-101B-9397-08002B2CF9AE}">
    <vt:lpwstr/>
  </property>
  <property name="FSC#NUERNBERGCFG@15.1700:SignFinalVersionByNameAffix" pid="65" fmtid="{D5CDD505-2E9C-101B-9397-08002B2CF9AE}">
    <vt:lpwstr/>
  </property>
  <property name="FSC#NUERNBERGCFG@15.1700:SignFinalVersionByTitle" pid="66" fmtid="{D5CDD505-2E9C-101B-9397-08002B2CF9AE}">
    <vt:lpwstr/>
  </property>
  <property name="FSC#NUERNBERGCFG@15.1700:SignFinalVersionByFirstname" pid="67" fmtid="{D5CDD505-2E9C-101B-9397-08002B2CF9AE}">
    <vt:lpwstr/>
  </property>
  <property name="FSC#NUERNBERGCFG@15.1700:SignFinalVersionByJobTitle" pid="68" fmtid="{D5CDD505-2E9C-101B-9397-08002B2CF9AE}">
    <vt:lpwstr/>
  </property>
  <property name="FSC#NUERNBERGCFG@15.1700:TelNumberOwner" pid="69" fmtid="{D5CDD505-2E9C-101B-9397-08002B2CF9AE}">
    <vt:lpwstr/>
  </property>
  <property name="FSC#NUERNBERGCFG@15.1700:URLOwnerGroup" pid="70" fmtid="{D5CDD505-2E9C-101B-9397-08002B2CF9AE}">
    <vt:lpwstr/>
  </property>
  <property name="FSC#NUERNBERGCFG@15.1700:TransportConnectionOwnerGroup" pid="71" fmtid="{D5CDD505-2E9C-101B-9397-08002B2CF9AE}">
    <vt:lpwstr/>
  </property>
  <property name="FSC#NUERNBERGCFG@15.1700:OwnerRoomNumber" pid="72" fmtid="{D5CDD505-2E9C-101B-9397-08002B2CF9AE}">
    <vt:lpwstr/>
  </property>
  <property name="FSC#NUERNBERGCFG@15.1700:AgencyID" pid="73" fmtid="{D5CDD505-2E9C-101B-9397-08002B2CF9AE}">
    <vt:lpwstr/>
  </property>
  <property name="FSC#NUERNBERGCFG@15.1700:Signatures" pid="74" fmtid="{D5CDD505-2E9C-101B-9397-08002B2CF9AE}">
    <vt:lpwstr/>
  </property>
  <property name="FSC#NUERNBERGCFG@15.1700:OrganizationOwnerGroupGrshortname" pid="75" fmtid="{D5CDD505-2E9C-101B-9397-08002B2CF9AE}">
    <vt:lpwstr/>
  </property>
  <property name="FSC#NUERNBERGCFG@15.1700:OrganizationOwnerGroupGrlongname" pid="76" fmtid="{D5CDD505-2E9C-101B-9397-08002B2CF9AE}">
    <vt:lpwstr/>
  </property>
  <property name="FSC#FSCBUILTINSETTINGS@2171.100:OwnerAdrStreet" pid="77" fmtid="{D5CDD505-2E9C-101B-9397-08002B2CF9AE}">
    <vt:lpwstr/>
  </property>
  <property name="FSC#FSCBUILTINSETTINGS@2171.100:ReferDate" pid="78" fmtid="{D5CDD505-2E9C-101B-9397-08002B2CF9AE}">
    <vt:lpwstr/>
  </property>
  <property name="FSC#COOELAK@1.1001:Subject" pid="79" fmtid="{D5CDD505-2E9C-101B-9397-08002B2CF9AE}">
    <vt:lpwstr/>
  </property>
  <property name="FSC#COOELAK@1.1001:FileReference" pid="80" fmtid="{D5CDD505-2E9C-101B-9397-08002B2CF9AE}">
    <vt:lpwstr/>
  </property>
  <property name="FSC#COOELAK@1.1001:FileRefYear" pid="81" fmtid="{D5CDD505-2E9C-101B-9397-08002B2CF9AE}">
    <vt:lpwstr/>
  </property>
  <property name="FSC#COOELAK@1.1001:FileRefOrdinal" pid="82" fmtid="{D5CDD505-2E9C-101B-9397-08002B2CF9AE}">
    <vt:lpwstr/>
  </property>
  <property name="FSC#COOELAK@1.1001:FileRefOU" pid="83" fmtid="{D5CDD505-2E9C-101B-9397-08002B2CF9AE}">
    <vt:lpwstr/>
  </property>
  <property name="FSC#COOELAK@1.1001:Organization" pid="84" fmtid="{D5CDD505-2E9C-101B-9397-08002B2CF9AE}">
    <vt:lpwstr/>
  </property>
  <property name="FSC#COOELAK@1.1001:Owner" pid="85" fmtid="{D5CDD505-2E9C-101B-9397-08002B2CF9AE}">
    <vt:lpwstr>eris_x005f_svc</vt:lpwstr>
  </property>
  <property name="FSC#COOELAK@1.1001:OwnerExtension" pid="86" fmtid="{D5CDD505-2E9C-101B-9397-08002B2CF9AE}">
    <vt:lpwstr/>
  </property>
  <property name="FSC#COOELAK@1.1001:OwnerFaxExtension" pid="87" fmtid="{D5CDD505-2E9C-101B-9397-08002B2CF9AE}">
    <vt:lpwstr/>
  </property>
  <property name="FSC#COOELAK@1.1001:DispatchedBy" pid="88" fmtid="{D5CDD505-2E9C-101B-9397-08002B2CF9AE}">
    <vt:lpwstr/>
  </property>
  <property name="FSC#COOELAK@1.1001:DispatchedAt" pid="89" fmtid="{D5CDD505-2E9C-101B-9397-08002B2CF9AE}">
    <vt:lpwstr/>
  </property>
  <property name="FSC#COOELAK@1.1001:ApprovedBy" pid="90" fmtid="{D5CDD505-2E9C-101B-9397-08002B2CF9AE}">
    <vt:lpwstr/>
  </property>
  <property name="FSC#COOELAK@1.1001:ApprovedAt" pid="91" fmtid="{D5CDD505-2E9C-101B-9397-08002B2CF9AE}">
    <vt:lpwstr/>
  </property>
  <property name="FSC#COOELAK@1.1001:Department" pid="92" fmtid="{D5CDD505-2E9C-101B-9397-08002B2CF9AE}">
    <vt:lpwstr>str (Stadtrat)</vt:lpwstr>
  </property>
  <property name="FSC#COOELAK@1.1001:CreatedAt" pid="93" fmtid="{D5CDD505-2E9C-101B-9397-08002B2CF9AE}">
    <vt:lpwstr>29.08.2016</vt:lpwstr>
  </property>
  <property name="FSC#COOELAK@1.1001:OU" pid="94" fmtid="{D5CDD505-2E9C-101B-9397-08002B2CF9AE}">
    <vt:lpwstr>str (Stadtrat)</vt:lpwstr>
  </property>
  <property name="FSC#COOELAK@1.1001:Priority" pid="95" fmtid="{D5CDD505-2E9C-101B-9397-08002B2CF9AE}">
    <vt:lpwstr> ()</vt:lpwstr>
  </property>
  <property name="FSC#COOELAK@1.1001:ObjBarCode" pid="96" fmtid="{D5CDD505-2E9C-101B-9397-08002B2CF9AE}">
    <vt:lpwstr>*COO.2171.101.12.6967027*</vt:lpwstr>
  </property>
  <property name="FSC#COOELAK@1.1001:RefBarCode" pid="97" fmtid="{D5CDD505-2E9C-101B-9397-08002B2CF9AE}">
    <vt:lpwstr>*COO.2171.101.4.4244559*</vt:lpwstr>
  </property>
  <property name="FSC#COOELAK@1.1001:FileRefBarCode" pid="98" fmtid="{D5CDD505-2E9C-101B-9397-08002B2CF9AE}">
    <vt:lpwstr>**</vt:lpwstr>
  </property>
  <property name="FSC#COOELAK@1.1001:ExternalRef" pid="99" fmtid="{D5CDD505-2E9C-101B-9397-08002B2CF9AE}">
    <vt:lpwstr/>
  </property>
  <property name="FSC#COOELAK@1.1001:IncomingNumber" pid="100" fmtid="{D5CDD505-2E9C-101B-9397-08002B2CF9AE}">
    <vt:lpwstr/>
  </property>
  <property name="FSC#COOELAK@1.1001:IncomingSubject" pid="101" fmtid="{D5CDD505-2E9C-101B-9397-08002B2CF9AE}">
    <vt:lpwstr>Präsentation</vt:lpwstr>
  </property>
  <property name="FSC#COOELAK@1.1001:ProcessResponsible" pid="102" fmtid="{D5CDD505-2E9C-101B-9397-08002B2CF9AE}">
    <vt:lpwstr/>
  </property>
  <property name="FSC#COOELAK@1.1001:ProcessResponsiblePhone" pid="103" fmtid="{D5CDD505-2E9C-101B-9397-08002B2CF9AE}">
    <vt:lpwstr/>
  </property>
  <property name="FSC#COOELAK@1.1001:ProcessResponsibleMail" pid="104" fmtid="{D5CDD505-2E9C-101B-9397-08002B2CF9AE}">
    <vt:lpwstr/>
  </property>
  <property name="FSC#COOELAK@1.1001:ProcessResponsibleFax" pid="105" fmtid="{D5CDD505-2E9C-101B-9397-08002B2CF9AE}">
    <vt:lpwstr/>
  </property>
  <property name="FSC#COOELAK@1.1001:ApproverFirstName" pid="106" fmtid="{D5CDD505-2E9C-101B-9397-08002B2CF9AE}">
    <vt:lpwstr/>
  </property>
  <property name="FSC#COOELAK@1.1001:ApproverSurName" pid="107" fmtid="{D5CDD505-2E9C-101B-9397-08002B2CF9AE}">
    <vt:lpwstr/>
  </property>
  <property name="FSC#COOELAK@1.1001:ApproverTitle" pid="108" fmtid="{D5CDD505-2E9C-101B-9397-08002B2CF9AE}">
    <vt:lpwstr/>
  </property>
  <property name="FSC#COOELAK@1.1001:ExternalDate" pid="109" fmtid="{D5CDD505-2E9C-101B-9397-08002B2CF9AE}">
    <vt:lpwstr/>
  </property>
  <property name="FSC#COOELAK@1.1001:SettlementApprovedAt" pid="110" fmtid="{D5CDD505-2E9C-101B-9397-08002B2CF9AE}">
    <vt:lpwstr/>
  </property>
  <property name="FSC#COOELAK@1.1001:BaseNumber" pid="111" fmtid="{D5CDD505-2E9C-101B-9397-08002B2CF9AE}">
    <vt:lpwstr/>
  </property>
  <property name="FSC#COOELAK@1.1001:CurrentUserRolePos" pid="112" fmtid="{D5CDD505-2E9C-101B-9397-08002B2CF9AE}">
    <vt:lpwstr>Schriftgutverwalter/-in</vt:lpwstr>
  </property>
  <property name="FSC#COOELAK@1.1001:CurrentUserEmail" pid="113" fmtid="{D5CDD505-2E9C-101B-9397-08002B2CF9AE}">
    <vt:lpwstr/>
  </property>
  <property name="FSC#ELAKGOV@1.1001:PersonalSubjGender" pid="114" fmtid="{D5CDD505-2E9C-101B-9397-08002B2CF9AE}">
    <vt:lpwstr/>
  </property>
  <property name="FSC#ELAKGOV@1.1001:PersonalSubjFirstName" pid="115" fmtid="{D5CDD505-2E9C-101B-9397-08002B2CF9AE}">
    <vt:lpwstr/>
  </property>
  <property name="FSC#ELAKGOV@1.1001:PersonalSubjSurName" pid="116" fmtid="{D5CDD505-2E9C-101B-9397-08002B2CF9AE}">
    <vt:lpwstr/>
  </property>
  <property name="FSC#ELAKGOV@1.1001:PersonalSubjSalutation" pid="117" fmtid="{D5CDD505-2E9C-101B-9397-08002B2CF9AE}">
    <vt:lpwstr/>
  </property>
  <property name="FSC#ELAKGOV@1.1001:PersonalSubjAddress" pid="118" fmtid="{D5CDD505-2E9C-101B-9397-08002B2CF9AE}">
    <vt:lpwstr/>
  </property>
  <property name="FSC#ATSTATECFG@1.1001:Office" pid="119" fmtid="{D5CDD505-2E9C-101B-9397-08002B2CF9AE}">
    <vt:lpwstr/>
  </property>
  <property name="FSC#ATSTATECFG@1.1001:Agent" pid="120" fmtid="{D5CDD505-2E9C-101B-9397-08002B2CF9AE}">
    <vt:lpwstr/>
  </property>
  <property name="FSC#ATSTATECFG@1.1001:AgentPhone" pid="121" fmtid="{D5CDD505-2E9C-101B-9397-08002B2CF9AE}">
    <vt:lpwstr/>
  </property>
  <property name="FSC#ATSTATECFG@1.1001:DepartmentFax" pid="122" fmtid="{D5CDD505-2E9C-101B-9397-08002B2CF9AE}">
    <vt:lpwstr/>
  </property>
  <property name="FSC#ATSTATECFG@1.1001:DepartmentEmail" pid="123" fmtid="{D5CDD505-2E9C-101B-9397-08002B2CF9AE}">
    <vt:lpwstr/>
  </property>
  <property name="FSC#ATSTATECFG@1.1001:SubfileDate" pid="124" fmtid="{D5CDD505-2E9C-101B-9397-08002B2CF9AE}">
    <vt:lpwstr>29.08.2016</vt:lpwstr>
  </property>
  <property name="FSC#ATSTATECFG@1.1001:SubfileSubject" pid="125" fmtid="{D5CDD505-2E9C-101B-9397-08002B2CF9AE}">
    <vt:lpwstr>Präsentation</vt:lpwstr>
  </property>
  <property name="FSC#ATSTATECFG@1.1001:DepartmentZipCode" pid="126" fmtid="{D5CDD505-2E9C-101B-9397-08002B2CF9AE}">
    <vt:lpwstr/>
  </property>
  <property name="FSC#ATSTATECFG@1.1001:DepartmentCountry" pid="127" fmtid="{D5CDD505-2E9C-101B-9397-08002B2CF9AE}">
    <vt:lpwstr/>
  </property>
  <property name="FSC#ATSTATECFG@1.1001:DepartmentCity" pid="128" fmtid="{D5CDD505-2E9C-101B-9397-08002B2CF9AE}">
    <vt:lpwstr/>
  </property>
  <property name="FSC#ATSTATECFG@1.1001:DepartmentStreet" pid="129" fmtid="{D5CDD505-2E9C-101B-9397-08002B2CF9AE}">
    <vt:lpwstr/>
  </property>
  <property name="FSC#ATSTATECFG@1.1001:DepartmentDVR" pid="130" fmtid="{D5CDD505-2E9C-101B-9397-08002B2CF9AE}">
    <vt:lpwstr/>
  </property>
  <property name="FSC#ATSTATECFG@1.1001:DepartmentUID" pid="131" fmtid="{D5CDD505-2E9C-101B-9397-08002B2CF9AE}">
    <vt:lpwstr/>
  </property>
  <property name="FSC#ATSTATECFG@1.1001:SubfileReference" pid="132" fmtid="{D5CDD505-2E9C-101B-9397-08002B2CF9AE}">
    <vt:lpwstr/>
  </property>
  <property name="FSC#ATSTATECFG@1.1001:Clause" pid="133" fmtid="{D5CDD505-2E9C-101B-9397-08002B2CF9AE}">
    <vt:lpwstr/>
  </property>
  <property name="FSC#ATSTATECFG@1.1001:ApprovedSignature" pid="134" fmtid="{D5CDD505-2E9C-101B-9397-08002B2CF9AE}">
    <vt:lpwstr/>
  </property>
  <property name="FSC#ATSTATECFG@1.1001:BankAccount" pid="135" fmtid="{D5CDD505-2E9C-101B-9397-08002B2CF9AE}">
    <vt:lpwstr/>
  </property>
  <property name="FSC#ATSTATECFG@1.1001:BankAccountOwner" pid="136" fmtid="{D5CDD505-2E9C-101B-9397-08002B2CF9AE}">
    <vt:lpwstr/>
  </property>
  <property name="FSC#ATSTATECFG@1.1001:BankInstitute" pid="137" fmtid="{D5CDD505-2E9C-101B-9397-08002B2CF9AE}">
    <vt:lpwstr/>
  </property>
  <property name="FSC#ATSTATECFG@1.1001:BankAccountID" pid="138" fmtid="{D5CDD505-2E9C-101B-9397-08002B2CF9AE}">
    <vt:lpwstr/>
  </property>
  <property name="FSC#ATSTATECFG@1.1001:BankAccountIBAN" pid="139" fmtid="{D5CDD505-2E9C-101B-9397-08002B2CF9AE}">
    <vt:lpwstr/>
  </property>
  <property name="FSC#ATSTATECFG@1.1001:BankAccountBIC" pid="140" fmtid="{D5CDD505-2E9C-101B-9397-08002B2CF9AE}">
    <vt:lpwstr/>
  </property>
  <property name="FSC#ATSTATECFG@1.1001:BankName" pid="141" fmtid="{D5CDD505-2E9C-101B-9397-08002B2CF9AE}">
    <vt:lpwstr/>
  </property>
  <property name="FSC#FSCGOVDE@1.1001:FileRefOUEmail" pid="142" fmtid="{D5CDD505-2E9C-101B-9397-08002B2CF9AE}">
    <vt:lpwstr/>
  </property>
  <property name="FSC#FSCGOVDE@1.1001:ProcedureReference" pid="143" fmtid="{D5CDD505-2E9C-101B-9397-08002B2CF9AE}">
    <vt:lpwstr/>
  </property>
  <property name="FSC#FSCGOVDE@1.1001:FileSubject" pid="144" fmtid="{D5CDD505-2E9C-101B-9397-08002B2CF9AE}">
    <vt:lpwstr/>
  </property>
  <property name="FSC#FSCGOVDE@1.1001:ProcedureSubject" pid="145" fmtid="{D5CDD505-2E9C-101B-9397-08002B2CF9AE}">
    <vt:lpwstr/>
  </property>
  <property name="FSC#FSCGOVDE@1.1001:SignFinalVersionBy" pid="146" fmtid="{D5CDD505-2E9C-101B-9397-08002B2CF9AE}">
    <vt:lpwstr/>
  </property>
  <property name="FSC#FSCGOVDE@1.1001:SignFinalVersionAt" pid="147" fmtid="{D5CDD505-2E9C-101B-9397-08002B2CF9AE}">
    <vt:lpwstr/>
  </property>
  <property name="FSC#FSCGOVDE@1.1001:ProcedureRefBarCode" pid="148" fmtid="{D5CDD505-2E9C-101B-9397-08002B2CF9AE}">
    <vt:lpwstr/>
  </property>
  <property name="FSC#FSCGOVDE@1.1001:FileAddSubj" pid="149" fmtid="{D5CDD505-2E9C-101B-9397-08002B2CF9AE}">
    <vt:lpwstr/>
  </property>
  <property name="FSC#FSCGOVDE@1.1001:DocumentSubj" pid="150" fmtid="{D5CDD505-2E9C-101B-9397-08002B2CF9AE}">
    <vt:lpwstr>Präsentation</vt:lpwstr>
  </property>
  <property name="FSC#FSCGOVDE@1.1001:FileRel" pid="151" fmtid="{D5CDD505-2E9C-101B-9397-08002B2CF9AE}">
    <vt:lpwstr/>
  </property>
  <property name="FSC#COOSYSTEM@1.1:Container" pid="152" fmtid="{D5CDD505-2E9C-101B-9397-08002B2CF9AE}">
    <vt:lpwstr>COO.2171.101.12.6967027</vt:lpwstr>
  </property>
  <property name="FSC#FSCFOLIO@1.1001:docpropproject" pid="153" fmtid="{D5CDD505-2E9C-101B-9397-08002B2CF9AE}">
    <vt:lpwstr/>
  </property>
</Properties>
</file>