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9"/>
  </p:notesMasterIdLst>
  <p:handoutMasterIdLst>
    <p:handoutMasterId r:id="rId10"/>
  </p:handoutMasterIdLst>
  <p:sldIdLst>
    <p:sldId id="256" r:id="rId2"/>
    <p:sldId id="265" r:id="rId3"/>
    <p:sldId id="266" r:id="rId4"/>
    <p:sldId id="267" r:id="rId5"/>
    <p:sldId id="268" r:id="rId6"/>
    <p:sldId id="269" r:id="rId7"/>
    <p:sldId id="262" r:id="rId8"/>
  </p:sldIdLst>
  <p:sldSz cx="10080625" cy="7561263"/>
  <p:notesSz cx="6797675" cy="9926638"/>
  <p:defaultTextStyle>
    <a:defPPr>
      <a:defRPr lang="de-DE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80">
          <p15:clr>
            <a:srgbClr val="A4A3A4"/>
          </p15:clr>
        </p15:guide>
        <p15:guide id="2" orient="horz" pos="1134">
          <p15:clr>
            <a:srgbClr val="A4A3A4"/>
          </p15:clr>
        </p15:guide>
        <p15:guide id="3" orient="horz" pos="4422">
          <p15:clr>
            <a:srgbClr val="A4A3A4"/>
          </p15:clr>
        </p15:guide>
        <p15:guide id="4" orient="horz" pos="4536">
          <p15:clr>
            <a:srgbClr val="A4A3A4"/>
          </p15:clr>
        </p15:guide>
        <p15:guide id="5" pos="4763">
          <p15:clr>
            <a:srgbClr val="A4A3A4"/>
          </p15:clr>
        </p15:guide>
        <p15:guide id="6" pos="6123">
          <p15:clr>
            <a:srgbClr val="A4A3A4"/>
          </p15:clr>
        </p15:guide>
        <p15:guide id="7" pos="227">
          <p15:clr>
            <a:srgbClr val="A4A3A4"/>
          </p15:clr>
        </p15:guide>
        <p15:guide id="8" pos="31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A49E95"/>
    <a:srgbClr val="E3E1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996" y="108"/>
      </p:cViewPr>
      <p:guideLst>
        <p:guide orient="horz" pos="680"/>
        <p:guide orient="horz" pos="1134"/>
        <p:guide orient="horz" pos="4422"/>
        <p:guide orient="horz" pos="4536"/>
        <p:guide pos="4763"/>
        <p:guide pos="6123"/>
        <p:guide pos="227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4" d="100"/>
          <a:sy n="74" d="100"/>
        </p:scale>
        <p:origin x="-217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slide" Target="slides/slide7.xml"></Relationship><Relationship Id="rId13" Type="http://schemas.openxmlformats.org/officeDocument/2006/relationships/theme" Target="theme/theme1.xml"></Relationship><Relationship Id="rId3" Type="http://schemas.openxmlformats.org/officeDocument/2006/relationships/slide" Target="slides/slide2.xml"></Relationship><Relationship Id="rId7" Type="http://schemas.openxmlformats.org/officeDocument/2006/relationships/slide" Target="slides/slide6.xml"></Relationship><Relationship Id="rId12" Type="http://schemas.openxmlformats.org/officeDocument/2006/relationships/viewProps" Target="viewProps.xml"></Relationship><Relationship Id="rId2" Type="http://schemas.openxmlformats.org/officeDocument/2006/relationships/slide" Target="slides/slide1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slide" Target="slides/slide5.xml"></Relationship><Relationship Id="rId11" Type="http://schemas.openxmlformats.org/officeDocument/2006/relationships/presProps" Target="presProps.xml"></Relationship><Relationship Id="rId5" Type="http://schemas.openxmlformats.org/officeDocument/2006/relationships/slide" Target="slides/slide4.xml"></Relationship><Relationship Id="rId10" Type="http://schemas.openxmlformats.org/officeDocument/2006/relationships/handoutMaster" Target="handoutMasters/handoutMaster1.xml"></Relationship><Relationship Id="rId4" Type="http://schemas.openxmlformats.org/officeDocument/2006/relationships/slide" Target="slides/slide3.xml"></Relationship><Relationship Id="rId9" Type="http://schemas.openxmlformats.org/officeDocument/2006/relationships/notesMaster" Target="notesMasters/notesMaster1.xml"></Relationship><Relationship Id="rId14" Type="http://schemas.openxmlformats.org/officeDocument/2006/relationships/tableStyles" Target="tableStyles.xml"></Relationship><Relationship Id="rId15" Type="http://schemas.openxmlformats.org/officeDocument/2006/relationships/customXml" Target="../customXml/item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52437" y="9428163"/>
            <a:ext cx="5106676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59113" y="9428163"/>
            <a:ext cx="72009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329D2CB-E83F-4387-92C7-0A65107515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98492" y="462744"/>
            <a:ext cx="5400689" cy="405138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dirty="0" smtClean="0"/>
              <a:t>Textmasterformate durch Klicken bearbeiten</a:t>
            </a:r>
          </a:p>
          <a:p>
            <a:pPr lvl="1"/>
            <a:r>
              <a:rPr lang="de-DE" noProof="0" dirty="0" smtClean="0"/>
              <a:t>Zweite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32459" y="9428163"/>
            <a:ext cx="492665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559112" y="9428163"/>
            <a:ext cx="606101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AD8EEE-1697-4AAA-AAD1-8062E8AEB00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084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8901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3718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8536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579438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5379090" y="9428163"/>
            <a:ext cx="720092" cy="496887"/>
          </a:xfrm>
        </p:spPr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632459" y="9428163"/>
            <a:ext cx="4926653" cy="496887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Dienststelle  |  Thema</a:t>
            </a:r>
            <a:endParaRPr lang="de-D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363" y="1800225"/>
            <a:ext cx="9359900" cy="1080291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516"/>
            <a:ext cx="9359900" cy="90011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53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6" name="Grafik 5" descr="Klammer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 tIns="0"/>
          <a:lstStyle>
            <a:lvl1pPr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800378"/>
            <a:ext cx="9359900" cy="5219547"/>
          </a:xfrm>
        </p:spPr>
        <p:txBody>
          <a:bodyPr/>
          <a:lstStyle>
            <a:lvl2pPr>
              <a:defRPr/>
            </a:lvl2pPr>
            <a:lvl3pPr marL="803275" indent="-260350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9713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334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0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3E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360363" y="539750"/>
            <a:ext cx="9072562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0" rIns="106964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63" y="1763713"/>
            <a:ext cx="935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53482" rIns="106964" bIns="53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pic>
        <p:nvPicPr>
          <p:cNvPr id="8" name="Grafik 7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9" name="Grafik 8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11" name="Grafik 10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13" name="Grafik 12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</p:sldLayoutIdLst>
  <p:hf hdr="0" dt="0"/>
  <p:txStyles>
    <p:titleStyle>
      <a:lvl1pPr algn="l" defTabSz="1068388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2pPr>
      <a:lvl3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3pPr>
      <a:lvl4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4pPr>
      <a:lvl5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5pPr>
      <a:lvl6pPr marL="4572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6pPr>
      <a:lvl7pPr marL="9144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7pPr>
      <a:lvl8pPr marL="13716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8pPr>
      <a:lvl9pPr marL="18288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3525" indent="-263525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63" indent="-274638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336675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871663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406650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941493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6310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126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45944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817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63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52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6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08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901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371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536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Entwicklung eines "Haus des Spiels"</a:t>
            </a:r>
          </a:p>
        </p:txBody>
      </p:sp>
      <p:sp>
        <p:nvSpPr>
          <p:cNvPr id="9219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err="1" smtClean="0">
                <a:latin typeface="Arial" charset="0"/>
                <a:cs typeface="Arial" charset="0"/>
              </a:rPr>
              <a:t>Ref</a:t>
            </a:r>
            <a:r>
              <a:rPr lang="de-DE" dirty="0" smtClean="0">
                <a:latin typeface="Arial" charset="0"/>
                <a:cs typeface="Arial" charset="0"/>
              </a:rPr>
              <a:t>. IV </a:t>
            </a:r>
            <a:br>
              <a:rPr lang="de-DE" dirty="0" smtClean="0">
                <a:latin typeface="Arial" charset="0"/>
                <a:cs typeface="Arial" charset="0"/>
              </a:rPr>
            </a:br>
            <a:r>
              <a:rPr lang="de-DE" dirty="0" smtClean="0">
                <a:latin typeface="Arial" charset="0"/>
                <a:cs typeface="Arial" charset="0"/>
              </a:rPr>
              <a:t>28.06.2018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59714" y="658283"/>
            <a:ext cx="975639" cy="241980"/>
          </a:xfrm>
          <a:prstGeom prst="rect">
            <a:avLst/>
          </a:prstGeom>
          <a:noFill/>
        </p:spPr>
        <p:txBody>
          <a:bodyPr wrap="none" lIns="108000" tIns="36000" bIns="36000" rtlCol="0" anchor="ctr" anchorCtr="0">
            <a:spAutoFit/>
          </a:bodyPr>
          <a:lstStyle/>
          <a:p>
            <a:r>
              <a:rPr lang="de-DE" sz="1100" dirty="0" smtClean="0"/>
              <a:t>Kulturreferat</a:t>
            </a:r>
            <a:endParaRPr lang="de-DE" sz="1100" dirty="0"/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2293" y="972319"/>
            <a:ext cx="9360547" cy="864096"/>
          </a:xfrm>
        </p:spPr>
        <p:txBody>
          <a:bodyPr/>
          <a:lstStyle/>
          <a:p>
            <a:r>
              <a:rPr lang="de-DE" dirty="0"/>
              <a:t>Wer wagt gewinnt! – Nürnberg setzt auf Spiel</a:t>
            </a:r>
            <a:br>
              <a:rPr lang="de-DE" dirty="0"/>
            </a:br>
            <a:r>
              <a:rPr lang="de-DE" dirty="0"/>
              <a:t>Kultur(spiel)</a:t>
            </a:r>
            <a:r>
              <a:rPr lang="de-DE" dirty="0" err="1"/>
              <a:t>hauptstadt</a:t>
            </a:r>
            <a:r>
              <a:rPr lang="de-DE" dirty="0"/>
              <a:t> Nürnberg 2025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2268463"/>
            <a:ext cx="9359900" cy="4751462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Das große Ziel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lvl="0"/>
            <a:r>
              <a:rPr lang="de-DE" dirty="0"/>
              <a:t>Zum </a:t>
            </a:r>
            <a:r>
              <a:rPr lang="de-DE" b="1" dirty="0"/>
              <a:t>Kulturhauptstadtjahr 2025 </a:t>
            </a:r>
            <a:r>
              <a:rPr lang="de-DE" dirty="0"/>
              <a:t>ist die Stadt Nürnberg mit dem neuen „Haus des Spiels“ um eine viel beachtete </a:t>
            </a:r>
            <a:r>
              <a:rPr lang="de-DE" b="1" dirty="0"/>
              <a:t>Attraktion und Innovation </a:t>
            </a:r>
            <a:r>
              <a:rPr lang="de-DE" dirty="0"/>
              <a:t>reicher. 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Nürnberg hat damit einen völlig neuen Ort der Spielkultur. 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Im diesem Haus finden sich</a:t>
            </a:r>
            <a:r>
              <a:rPr lang="de-DE" b="1" dirty="0"/>
              <a:t> feste wie temporäre Partner</a:t>
            </a:r>
            <a:r>
              <a:rPr lang="de-DE" dirty="0"/>
              <a:t>, die zusammen mit den städtischen Akteuren vor Ort das</a:t>
            </a:r>
            <a:r>
              <a:rPr lang="de-DE" b="1" dirty="0"/>
              <a:t> Programm für das Haus und für die Stadtgesellschaft </a:t>
            </a:r>
            <a:r>
              <a:rPr lang="de-DE" dirty="0"/>
              <a:t>kontinuierlich weiterentwickeln und lebendig halten.</a:t>
            </a:r>
            <a:br>
              <a:rPr lang="de-DE" dirty="0"/>
            </a:br>
            <a:endParaRPr lang="de-DE" dirty="0"/>
          </a:p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Kulturreferat  |  Entwicklung eines „Haus des Spiels“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1198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Das Haus des </a:t>
            </a:r>
            <a:r>
              <a:rPr lang="de-DE" b="1" dirty="0"/>
              <a:t>Spiels strahlt in die Stadt und in die Region aus</a:t>
            </a:r>
            <a:r>
              <a:rPr lang="de-DE" dirty="0"/>
              <a:t>. Nürnberg setzt auf Spiel! In den Stadtteilen, im öffentlichen Raum, im privaten Umfeld.</a:t>
            </a:r>
            <a:br>
              <a:rPr lang="de-DE" dirty="0"/>
            </a:br>
            <a:endParaRPr lang="de-DE" dirty="0"/>
          </a:p>
          <a:p>
            <a:r>
              <a:rPr lang="de-DE" b="1" dirty="0"/>
              <a:t>Der Weg dahin ist ab sofort das Ziel:</a:t>
            </a:r>
            <a:r>
              <a:rPr lang="de-DE" dirty="0"/>
              <a:t> Denn: </a:t>
            </a:r>
            <a:r>
              <a:rPr lang="de-DE" b="1" dirty="0"/>
              <a:t>Wer nicht wagt, der nicht gewinnt! </a:t>
            </a:r>
            <a:r>
              <a:rPr lang="de-DE" dirty="0"/>
              <a:t>Insofern rechnen wir mit einem furiosen Eröffnungsprogramm im Jahr 2025.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Kulturreferat  |  Entwicklung eines „Haus des Spiels“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765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62" y="539750"/>
            <a:ext cx="9360547" cy="720601"/>
          </a:xfrm>
        </p:spPr>
        <p:txBody>
          <a:bodyPr/>
          <a:lstStyle/>
          <a:p>
            <a:r>
              <a:rPr lang="de-DE" dirty="0"/>
              <a:t>Was soll das „Haus des Spiels“ sein?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332359"/>
            <a:ext cx="9359900" cy="5687567"/>
          </a:xfrm>
        </p:spPr>
        <p:txBody>
          <a:bodyPr/>
          <a:lstStyle/>
          <a:p>
            <a:pPr lvl="0"/>
            <a:r>
              <a:rPr lang="de-DE" dirty="0"/>
              <a:t>Ein Begegnungs- und Unterhaltungsort, </a:t>
            </a:r>
            <a:r>
              <a:rPr lang="de-DE" dirty="0" smtClean="0"/>
              <a:t>generationsübergreifend</a:t>
            </a:r>
            <a:r>
              <a:rPr lang="de-DE" dirty="0"/>
              <a:t>, interkulturell</a:t>
            </a:r>
            <a:r>
              <a:rPr lang="de-DE" b="1" dirty="0"/>
              <a:t/>
            </a:r>
            <a:br>
              <a:rPr lang="de-DE" b="1" dirty="0"/>
            </a:br>
            <a:endParaRPr lang="de-DE" dirty="0"/>
          </a:p>
          <a:p>
            <a:pPr lvl="0"/>
            <a:r>
              <a:rPr lang="de-DE" dirty="0"/>
              <a:t>Ein Lernort und Spiele-Labor, ein Beratungs- und Kompetenzzentrum 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Eine interdisziplinäre (wissenschaftliche) Netzwerk-Plattform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Ein (digitaler und analoger) Kulturort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b="1" dirty="0"/>
              <a:t>Mit anderen Worten: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Jung und Alt, Spieler und Nicht-Spieler, Analoges und Digitales begegnen sich am </a:t>
            </a:r>
            <a:r>
              <a:rPr lang="de-DE" dirty="0" err="1"/>
              <a:t>Egidienberg</a:t>
            </a:r>
            <a:r>
              <a:rPr lang="de-DE" dirty="0"/>
              <a:t>. Hier wird gemeinsam gespielt, experimentiert und gestaltet.</a:t>
            </a:r>
          </a:p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Kulturreferat  |  Entwicklung eines „Haus des Spiels“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280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ist das zu erreichen?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gemeinsam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ressortübergreifend, interdisziplinär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partizipativ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nicht nur institutionell, sondern zusammen mit interessierten „freien“ Gruppen</a:t>
            </a:r>
            <a:br>
              <a:rPr lang="de-DE" dirty="0"/>
            </a:br>
            <a:endParaRPr lang="de-DE" dirty="0"/>
          </a:p>
          <a:p>
            <a:r>
              <a:rPr lang="de-DE" dirty="0"/>
              <a:t>Im theoretischen Diskurs, </a:t>
            </a:r>
            <a:br>
              <a:rPr lang="de-DE" dirty="0"/>
            </a:br>
            <a:r>
              <a:rPr lang="de-DE" dirty="0"/>
              <a:t>aber vor allem durch Ausprobieren.</a:t>
            </a:r>
            <a:br>
              <a:rPr lang="de-DE" dirty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Kulturreferat  |  Entwicklung eines „Haus des Spiels“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2654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Nächste konkrete Schritte: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Kulturdebatten-Debattenkultur</a:t>
            </a:r>
            <a:r>
              <a:rPr lang="de-DE" b="1" dirty="0"/>
              <a:t>!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Ausprobieren!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 Reden, werben, Bedarfe ermitteln, Partner finden!</a:t>
            </a:r>
            <a:br>
              <a:rPr lang="de-DE" dirty="0"/>
            </a:br>
            <a:endParaRPr lang="de-DE" dirty="0"/>
          </a:p>
          <a:p>
            <a:pPr lvl="0"/>
            <a:r>
              <a:rPr lang="de-DE" dirty="0"/>
              <a:t>Der Kulturstrategie folgen</a:t>
            </a:r>
            <a:r>
              <a:rPr lang="de-DE" b="1" dirty="0"/>
              <a:t>!</a:t>
            </a:r>
            <a:br>
              <a:rPr lang="de-DE" b="1" dirty="0"/>
            </a:br>
            <a:endParaRPr lang="de-DE" dirty="0"/>
          </a:p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Kulturreferat  |  Entwicklung eines „Haus des Spiels“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918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>
                <a:latin typeface="Arial" charset="0"/>
                <a:cs typeface="Arial" charset="0"/>
              </a:rPr>
              <a:t>Vielen Dank für Ihre Aufmerksamkeit.</a:t>
            </a:r>
          </a:p>
        </p:txBody>
      </p:sp>
      <p:sp>
        <p:nvSpPr>
          <p:cNvPr id="17411" name="Untertitel 2"/>
          <p:cNvSpPr txBox="1">
            <a:spLocks/>
          </p:cNvSpPr>
          <p:nvPr/>
        </p:nvSpPr>
        <p:spPr bwMode="auto">
          <a:xfrm>
            <a:off x="359714" y="5040792"/>
            <a:ext cx="4680599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Kulturreferat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Hauptmarkt 18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90403 </a:t>
            </a:r>
            <a:r>
              <a:rPr lang="de-DE" sz="1800" dirty="0">
                <a:cs typeface="Arial" charset="0"/>
              </a:rPr>
              <a:t>Nürnberg</a:t>
            </a:r>
          </a:p>
        </p:txBody>
      </p:sp>
      <p:sp>
        <p:nvSpPr>
          <p:cNvPr id="17412" name="Untertitel 2"/>
          <p:cNvSpPr txBox="1">
            <a:spLocks/>
          </p:cNvSpPr>
          <p:nvPr/>
        </p:nvSpPr>
        <p:spPr bwMode="auto">
          <a:xfrm>
            <a:off x="5221616" y="5040792"/>
            <a:ext cx="449864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+</a:t>
            </a:r>
            <a:r>
              <a:rPr lang="de-DE" sz="1800" dirty="0" smtClean="0">
                <a:cs typeface="Arial" charset="0"/>
              </a:rPr>
              <a:t>49 (0)9 11 </a:t>
            </a:r>
            <a:r>
              <a:rPr lang="de-DE" sz="1800" dirty="0">
                <a:cs typeface="Arial" charset="0"/>
              </a:rPr>
              <a:t>/ 2 </a:t>
            </a:r>
            <a:r>
              <a:rPr lang="de-DE" sz="1800" dirty="0" smtClean="0">
                <a:cs typeface="Arial" charset="0"/>
              </a:rPr>
              <a:t>31-23 90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kulturreferat@stadt.nuernberg.de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http://</a:t>
            </a:r>
            <a:r>
              <a:rPr lang="de-DE" sz="1800" dirty="0" smtClean="0">
                <a:cs typeface="Arial" charset="0"/>
              </a:rPr>
              <a:t>www.subdomain.nuernberg.de</a:t>
            </a:r>
            <a:endParaRPr lang="de-DE" sz="1800" dirty="0">
              <a:cs typeface="Arial" charset="0"/>
            </a:endParaRPr>
          </a:p>
        </p:txBody>
      </p:sp>
      <p:pic>
        <p:nvPicPr>
          <p:cNvPr id="7" name="Grafik 6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_vorlage_nbg_43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TOP 1 PPP für Leinwand.pptx"/>
    <f:field ref="objsubject" par="" text=""/>
    <f:field ref="objcreatedby" par="" text="eris_svc"/>
    <f:field ref="objcreatedat" par="" text="03.07.2018 11:19:55"/>
    <f:field ref="objchangedby" par="" text="eris_svc"/>
    <f:field ref="objmodifiedat" par="" text="03.07.2018 11:19:57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TOP 1 PPP für Leinwand.pptx"/>
    <f:field ref="DEPRECONFIG_15_1001_Objektname" par="" text="TOP 1 PPP für Leinwand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173</Words>
  <Application>Microsoft Office PowerPoint</Application>
  <PresentationFormat>Benutzerdefiniert</PresentationFormat>
  <Paragraphs>47</Paragraphs>
  <Slides>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2" baseType="lpstr">
      <vt:lpstr>Arial</vt:lpstr>
      <vt:lpstr>Calibri</vt:lpstr>
      <vt:lpstr>Symbol</vt:lpstr>
      <vt:lpstr>Wingdings</vt:lpstr>
      <vt:lpstr>pp_vorlage_nbg_43</vt:lpstr>
      <vt:lpstr>Entwicklung eines "Haus des Spiels"</vt:lpstr>
      <vt:lpstr>Wer wagt gewinnt! – Nürnberg setzt auf Spiel Kultur(spiel)hauptstadt Nürnberg 2025</vt:lpstr>
      <vt:lpstr>PowerPoint-Präsentation</vt:lpstr>
      <vt:lpstr>Was soll das „Haus des Spiels“ sein?</vt:lpstr>
      <vt:lpstr>Wie ist das zu erreichen?</vt:lpstr>
      <vt:lpstr>Nächste konkrete Schritte:</vt:lpstr>
      <vt:lpstr>Vielen Dank für Ihre Aufmerksamkeit.</vt:lpstr>
    </vt:vector>
  </TitlesOfParts>
  <Company>Stadt Nürnberg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Thema</dc:title>
  <dc:creator>Damian, Adele</dc:creator>
  <cp:lastModifiedBy>Damian, Adele</cp:lastModifiedBy>
  <cp:revision>9</cp:revision>
  <cp:lastPrinted>2018-06-27T14:03:08Z</cp:lastPrinted>
  <dcterms:created xsi:type="dcterms:W3CDTF">2018-06-27T13:26:23Z</dcterms:created>
  <dcterms:modified xsi:type="dcterms:W3CDTF">2018-06-28T09:33:32Z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/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03.07.2018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*COO.2171.101.5.12022021*</vt:lpwstr>
  </property>
  <property name="FSC#COOELAK@1.1001:RefBarCode" pid="97" fmtid="{D5CDD505-2E9C-101B-9397-08002B2CF9AE}">
    <vt:lpwstr>*COO.2171.101.15.6202840*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PowerPointPräsentation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03.07.2018</vt:lpwstr>
  </property>
  <property name="FSC#ATSTATECFG@1.1001:SubfileSubject" pid="125" fmtid="{D5CDD505-2E9C-101B-9397-08002B2CF9AE}">
    <vt:lpwstr>PowerPointPräsentation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/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PowerPointPräsentation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COO.2171.101.5.12022021</vt:lpwstr>
  </property>
  <property name="FSC#FSCFOLIO@1.1001:docpropproject" pid="153" fmtid="{D5CDD505-2E9C-101B-9397-08002B2CF9AE}">
    <vt:lpwstr/>
  </property>
</Properties>
</file>